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14" r:id="rId1"/>
  </p:sldMasterIdLst>
  <p:notesMasterIdLst>
    <p:notesMasterId r:id="rId41"/>
  </p:notesMasterIdLst>
  <p:sldIdLst>
    <p:sldId id="257" r:id="rId2"/>
    <p:sldId id="256" r:id="rId3"/>
    <p:sldId id="258" r:id="rId4"/>
    <p:sldId id="270" r:id="rId5"/>
    <p:sldId id="271" r:id="rId6"/>
    <p:sldId id="272" r:id="rId7"/>
    <p:sldId id="273" r:id="rId8"/>
    <p:sldId id="274" r:id="rId9"/>
    <p:sldId id="259" r:id="rId10"/>
    <p:sldId id="260" r:id="rId11"/>
    <p:sldId id="261" r:id="rId12"/>
    <p:sldId id="262" r:id="rId13"/>
    <p:sldId id="263" r:id="rId14"/>
    <p:sldId id="265" r:id="rId15"/>
    <p:sldId id="264" r:id="rId16"/>
    <p:sldId id="267" r:id="rId17"/>
    <p:sldId id="269" r:id="rId18"/>
    <p:sldId id="266" r:id="rId19"/>
    <p:sldId id="268" r:id="rId20"/>
    <p:sldId id="276" r:id="rId21"/>
    <p:sldId id="277" r:id="rId22"/>
    <p:sldId id="279" r:id="rId23"/>
    <p:sldId id="278" r:id="rId24"/>
    <p:sldId id="280" r:id="rId25"/>
    <p:sldId id="281" r:id="rId26"/>
    <p:sldId id="282" r:id="rId27"/>
    <p:sldId id="286" r:id="rId28"/>
    <p:sldId id="283" r:id="rId29"/>
    <p:sldId id="284" r:id="rId30"/>
    <p:sldId id="285" r:id="rId31"/>
    <p:sldId id="288" r:id="rId32"/>
    <p:sldId id="287" r:id="rId33"/>
    <p:sldId id="290" r:id="rId34"/>
    <p:sldId id="292" r:id="rId35"/>
    <p:sldId id="293" r:id="rId36"/>
    <p:sldId id="289" r:id="rId37"/>
    <p:sldId id="291" r:id="rId38"/>
    <p:sldId id="294" r:id="rId39"/>
    <p:sldId id="295" r:id="rId40"/>
  </p:sldIdLst>
  <p:sldSz cx="12192000" cy="6858000"/>
  <p:notesSz cx="6858000" cy="9144000"/>
  <p:defaultTextStyle>
    <a:defPPr>
      <a:defRPr lang="LID4096"/>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BE8"/>
    <a:srgbClr val="50741C"/>
    <a:srgbClr val="196B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723" autoAdjust="0"/>
    <p:restoredTop sz="87053" autoAdjust="0"/>
  </p:normalViewPr>
  <p:slideViewPr>
    <p:cSldViewPr snapToGrid="0">
      <p:cViewPr varScale="1">
        <p:scale>
          <a:sx n="97" d="100"/>
          <a:sy n="97" d="100"/>
        </p:scale>
        <p:origin x="1277" y="77"/>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BD66F-9117-446B-A842-318EA4848A7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F308444-4302-4DBA-8340-92EA5D6B7653}">
      <dgm:prSet/>
      <dgm:spPr/>
      <dgm:t>
        <a:bodyPr/>
        <a:lstStyle/>
        <a:p>
          <a:pPr rtl="0">
            <a:lnSpc>
              <a:spcPct val="100000"/>
            </a:lnSpc>
          </a:pPr>
          <a:r>
            <a:rPr lang="en-US" dirty="0"/>
            <a:t>Wi-Fi</a:t>
          </a:r>
          <a:r>
            <a:rPr lang="he-IL" dirty="0"/>
            <a:t> connection from ESP</a:t>
          </a:r>
          <a:r>
            <a:rPr lang="en-US" dirty="0"/>
            <a:t>32 to</a:t>
          </a:r>
          <a:r>
            <a:rPr lang="he-IL" dirty="0"/>
            <a:t> </a:t>
          </a:r>
          <a:r>
            <a:rPr lang="he-IL" dirty="0" err="1"/>
            <a:t>local</a:t>
          </a:r>
          <a:r>
            <a:rPr lang="he-IL" dirty="0"/>
            <a:t> </a:t>
          </a:r>
          <a:r>
            <a:rPr lang="he-IL" dirty="0" err="1"/>
            <a:t>network</a:t>
          </a:r>
          <a:r>
            <a:rPr lang="en-US" dirty="0"/>
            <a:t>.</a:t>
          </a:r>
        </a:p>
      </dgm:t>
    </dgm:pt>
    <dgm:pt modelId="{F6979C56-59B0-4D4B-AD53-BA84292A1BDF}" type="parTrans" cxnId="{B21A1003-E917-4F1F-B9DE-7089DE003D7C}">
      <dgm:prSet/>
      <dgm:spPr/>
      <dgm:t>
        <a:bodyPr/>
        <a:lstStyle/>
        <a:p>
          <a:endParaRPr lang="en-US"/>
        </a:p>
      </dgm:t>
    </dgm:pt>
    <dgm:pt modelId="{9E92FC8A-9614-403A-9A43-48D74BC5FE1D}" type="sibTrans" cxnId="{B21A1003-E917-4F1F-B9DE-7089DE003D7C}">
      <dgm:prSet/>
      <dgm:spPr/>
      <dgm:t>
        <a:bodyPr/>
        <a:lstStyle/>
        <a:p>
          <a:pPr>
            <a:lnSpc>
              <a:spcPct val="100000"/>
            </a:lnSpc>
          </a:pPr>
          <a:endParaRPr lang="en-US"/>
        </a:p>
      </dgm:t>
    </dgm:pt>
    <dgm:pt modelId="{94E42E72-C2C5-424F-8844-F6A2E6B3A2D7}">
      <dgm:prSet/>
      <dgm:spPr/>
      <dgm:t>
        <a:bodyPr/>
        <a:lstStyle/>
        <a:p>
          <a:pPr rtl="0">
            <a:lnSpc>
              <a:spcPct val="100000"/>
            </a:lnSpc>
          </a:pPr>
          <a:r>
            <a:rPr lang="he-IL" dirty="0" err="1"/>
            <a:t>Secure</a:t>
          </a:r>
          <a:r>
            <a:rPr lang="he-IL" dirty="0"/>
            <a:t> MQTT </a:t>
          </a:r>
          <a:r>
            <a:rPr lang="he-IL" dirty="0" err="1"/>
            <a:t>communication</a:t>
          </a:r>
          <a:r>
            <a:rPr lang="he-IL" dirty="0"/>
            <a:t> </a:t>
          </a:r>
          <a:r>
            <a:rPr lang="he-IL" dirty="0" err="1"/>
            <a:t>over</a:t>
          </a:r>
          <a:r>
            <a:rPr lang="he-IL" dirty="0"/>
            <a:t> TLS</a:t>
          </a:r>
          <a:r>
            <a:rPr lang="en-US" dirty="0"/>
            <a:t>.</a:t>
          </a:r>
        </a:p>
      </dgm:t>
    </dgm:pt>
    <dgm:pt modelId="{239DF61B-212C-4135-9B12-72AAB1EEB401}" type="parTrans" cxnId="{9DCB6DD2-8076-4D24-A9EE-BBD1B3802AE7}">
      <dgm:prSet/>
      <dgm:spPr/>
      <dgm:t>
        <a:bodyPr/>
        <a:lstStyle/>
        <a:p>
          <a:endParaRPr lang="en-US"/>
        </a:p>
      </dgm:t>
    </dgm:pt>
    <dgm:pt modelId="{F8A3A128-E9B1-49C4-925C-F6FD23E0A7B9}" type="sibTrans" cxnId="{9DCB6DD2-8076-4D24-A9EE-BBD1B3802AE7}">
      <dgm:prSet/>
      <dgm:spPr/>
      <dgm:t>
        <a:bodyPr/>
        <a:lstStyle/>
        <a:p>
          <a:pPr>
            <a:lnSpc>
              <a:spcPct val="100000"/>
            </a:lnSpc>
          </a:pPr>
          <a:endParaRPr lang="en-US"/>
        </a:p>
      </dgm:t>
    </dgm:pt>
    <dgm:pt modelId="{55C314F4-0606-4F20-B360-453C410D53E0}">
      <dgm:prSet/>
      <dgm:spPr/>
      <dgm:t>
        <a:bodyPr/>
        <a:lstStyle/>
        <a:p>
          <a:pPr rtl="0">
            <a:lnSpc>
              <a:spcPct val="100000"/>
            </a:lnSpc>
          </a:pPr>
          <a:r>
            <a:rPr lang="he-IL"/>
            <a:t>Device authentication using X.509 certificates</a:t>
          </a:r>
          <a:r>
            <a:rPr lang="en-US"/>
            <a:t>.</a:t>
          </a:r>
        </a:p>
      </dgm:t>
    </dgm:pt>
    <dgm:pt modelId="{86FD3900-E312-4A0C-B88A-0F5D85D1EE4C}" type="parTrans" cxnId="{BC0D732F-97EC-4F09-9937-045B77681103}">
      <dgm:prSet/>
      <dgm:spPr/>
      <dgm:t>
        <a:bodyPr/>
        <a:lstStyle/>
        <a:p>
          <a:endParaRPr lang="en-US"/>
        </a:p>
      </dgm:t>
    </dgm:pt>
    <dgm:pt modelId="{520D51D8-2B19-4B57-8F29-E10BFBCB7D5E}" type="sibTrans" cxnId="{BC0D732F-97EC-4F09-9937-045B77681103}">
      <dgm:prSet/>
      <dgm:spPr/>
      <dgm:t>
        <a:bodyPr/>
        <a:lstStyle/>
        <a:p>
          <a:pPr>
            <a:lnSpc>
              <a:spcPct val="100000"/>
            </a:lnSpc>
          </a:pPr>
          <a:endParaRPr lang="en-US"/>
        </a:p>
      </dgm:t>
    </dgm:pt>
    <dgm:pt modelId="{D07E7470-8E57-4D58-9713-56511A70D61E}">
      <dgm:prSet/>
      <dgm:spPr/>
      <dgm:t>
        <a:bodyPr/>
        <a:lstStyle/>
        <a:p>
          <a:pPr rtl="0">
            <a:lnSpc>
              <a:spcPct val="100000"/>
            </a:lnSpc>
          </a:pPr>
          <a:r>
            <a:rPr lang="he-IL"/>
            <a:t>Data ingestion via AWS IoT Core</a:t>
          </a:r>
          <a:r>
            <a:rPr lang="en-US"/>
            <a:t>.</a:t>
          </a:r>
        </a:p>
      </dgm:t>
    </dgm:pt>
    <dgm:pt modelId="{D04D9427-CF57-4F1D-8616-9CFAE81B74B4}" type="parTrans" cxnId="{405C9C11-A9F0-4A13-AE21-0CD49E3D2407}">
      <dgm:prSet/>
      <dgm:spPr/>
      <dgm:t>
        <a:bodyPr/>
        <a:lstStyle/>
        <a:p>
          <a:endParaRPr lang="en-US"/>
        </a:p>
      </dgm:t>
    </dgm:pt>
    <dgm:pt modelId="{3CCDEFB4-AA59-49C0-B8CA-AB9E80D95CB9}" type="sibTrans" cxnId="{405C9C11-A9F0-4A13-AE21-0CD49E3D2407}">
      <dgm:prSet/>
      <dgm:spPr/>
      <dgm:t>
        <a:bodyPr/>
        <a:lstStyle/>
        <a:p>
          <a:pPr>
            <a:lnSpc>
              <a:spcPct val="100000"/>
            </a:lnSpc>
          </a:pPr>
          <a:endParaRPr lang="en-US"/>
        </a:p>
      </dgm:t>
    </dgm:pt>
    <dgm:pt modelId="{79505094-C81B-405B-BBAA-542393E83066}">
      <dgm:prSet/>
      <dgm:spPr/>
      <dgm:t>
        <a:bodyPr/>
        <a:lstStyle/>
        <a:p>
          <a:pPr rtl="0">
            <a:lnSpc>
              <a:spcPct val="100000"/>
            </a:lnSpc>
          </a:pPr>
          <a:r>
            <a:rPr lang="he-IL"/>
            <a:t>IoT Rules engine for routing incoming telemetry</a:t>
          </a:r>
          <a:r>
            <a:rPr lang="en-US"/>
            <a:t>.</a:t>
          </a:r>
        </a:p>
      </dgm:t>
    </dgm:pt>
    <dgm:pt modelId="{B7FC45B1-F381-410A-9AF2-B8370BCB62F5}" type="parTrans" cxnId="{B33EE042-57F7-4CB8-AF71-292DA6938769}">
      <dgm:prSet/>
      <dgm:spPr/>
      <dgm:t>
        <a:bodyPr/>
        <a:lstStyle/>
        <a:p>
          <a:endParaRPr lang="en-US"/>
        </a:p>
      </dgm:t>
    </dgm:pt>
    <dgm:pt modelId="{B5C7FAF1-0D82-43B6-A644-3EC365BB7A2F}" type="sibTrans" cxnId="{B33EE042-57F7-4CB8-AF71-292DA6938769}">
      <dgm:prSet/>
      <dgm:spPr/>
      <dgm:t>
        <a:bodyPr/>
        <a:lstStyle/>
        <a:p>
          <a:endParaRPr lang="en-US"/>
        </a:p>
      </dgm:t>
    </dgm:pt>
    <dgm:pt modelId="{745A36EE-98EA-4B2D-AE04-5D07427B9D37}" type="pres">
      <dgm:prSet presAssocID="{ACABD66F-9117-446B-A842-318EA4848A71}" presName="root" presStyleCnt="0">
        <dgm:presLayoutVars>
          <dgm:dir/>
          <dgm:resizeHandles val="exact"/>
        </dgm:presLayoutVars>
      </dgm:prSet>
      <dgm:spPr/>
    </dgm:pt>
    <dgm:pt modelId="{D9AA700E-B80E-4D11-A49C-4D193B71BC27}" type="pres">
      <dgm:prSet presAssocID="{ACABD66F-9117-446B-A842-318EA4848A71}" presName="container" presStyleCnt="0">
        <dgm:presLayoutVars>
          <dgm:dir/>
          <dgm:resizeHandles val="exact"/>
        </dgm:presLayoutVars>
      </dgm:prSet>
      <dgm:spPr/>
    </dgm:pt>
    <dgm:pt modelId="{47DFD258-A0FA-45D4-B1E0-4A69A1A00041}" type="pres">
      <dgm:prSet presAssocID="{8F308444-4302-4DBA-8340-92EA5D6B7653}" presName="compNode" presStyleCnt="0"/>
      <dgm:spPr/>
    </dgm:pt>
    <dgm:pt modelId="{02576BE5-D565-480E-B784-CE78E29DA4D5}" type="pres">
      <dgm:prSet presAssocID="{8F308444-4302-4DBA-8340-92EA5D6B7653}" presName="iconBgRect" presStyleLbl="bgShp" presStyleIdx="0" presStyleCnt="5"/>
      <dgm:spPr/>
    </dgm:pt>
    <dgm:pt modelId="{6BAA7C4A-4E9C-42DC-B0F0-70B1A255BB0A}" type="pres">
      <dgm:prSet presAssocID="{8F308444-4302-4DBA-8340-92EA5D6B765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אלחוטי"/>
        </a:ext>
      </dgm:extLst>
    </dgm:pt>
    <dgm:pt modelId="{1439710F-92C3-4425-B233-B7E4ADEED581}" type="pres">
      <dgm:prSet presAssocID="{8F308444-4302-4DBA-8340-92EA5D6B7653}" presName="spaceRect" presStyleCnt="0"/>
      <dgm:spPr/>
    </dgm:pt>
    <dgm:pt modelId="{F355805F-2128-4952-A507-79367311E2D7}" type="pres">
      <dgm:prSet presAssocID="{8F308444-4302-4DBA-8340-92EA5D6B7653}" presName="textRect" presStyleLbl="revTx" presStyleIdx="0" presStyleCnt="5">
        <dgm:presLayoutVars>
          <dgm:chMax val="1"/>
          <dgm:chPref val="1"/>
        </dgm:presLayoutVars>
      </dgm:prSet>
      <dgm:spPr/>
    </dgm:pt>
    <dgm:pt modelId="{BC2C90EE-8D01-4893-AE83-9BC38107B2A1}" type="pres">
      <dgm:prSet presAssocID="{9E92FC8A-9614-403A-9A43-48D74BC5FE1D}" presName="sibTrans" presStyleLbl="sibTrans2D1" presStyleIdx="0" presStyleCnt="0"/>
      <dgm:spPr/>
    </dgm:pt>
    <dgm:pt modelId="{7A26BC9E-A069-42EC-B91B-075466F144AC}" type="pres">
      <dgm:prSet presAssocID="{94E42E72-C2C5-424F-8844-F6A2E6B3A2D7}" presName="compNode" presStyleCnt="0"/>
      <dgm:spPr/>
    </dgm:pt>
    <dgm:pt modelId="{D2B0F967-7975-4E94-8D10-012B2231B937}" type="pres">
      <dgm:prSet presAssocID="{94E42E72-C2C5-424F-8844-F6A2E6B3A2D7}" presName="iconBgRect" presStyleLbl="bgShp" presStyleIdx="1" presStyleCnt="5"/>
      <dgm:spPr/>
    </dgm:pt>
    <dgm:pt modelId="{484AD61D-E475-47C3-B3E9-C4FACB411904}" type="pres">
      <dgm:prSet presAssocID="{94E42E72-C2C5-424F-8844-F6A2E6B3A2D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מנעול"/>
        </a:ext>
      </dgm:extLst>
    </dgm:pt>
    <dgm:pt modelId="{CD2F06D6-C5E0-434E-8608-72B8710761B5}" type="pres">
      <dgm:prSet presAssocID="{94E42E72-C2C5-424F-8844-F6A2E6B3A2D7}" presName="spaceRect" presStyleCnt="0"/>
      <dgm:spPr/>
    </dgm:pt>
    <dgm:pt modelId="{7FA3D7CF-3DCD-4B7D-BE64-47329D6026CD}" type="pres">
      <dgm:prSet presAssocID="{94E42E72-C2C5-424F-8844-F6A2E6B3A2D7}" presName="textRect" presStyleLbl="revTx" presStyleIdx="1" presStyleCnt="5">
        <dgm:presLayoutVars>
          <dgm:chMax val="1"/>
          <dgm:chPref val="1"/>
        </dgm:presLayoutVars>
      </dgm:prSet>
      <dgm:spPr/>
    </dgm:pt>
    <dgm:pt modelId="{05DEF5ED-A68E-4B49-9E5C-BEF555457F72}" type="pres">
      <dgm:prSet presAssocID="{F8A3A128-E9B1-49C4-925C-F6FD23E0A7B9}" presName="sibTrans" presStyleLbl="sibTrans2D1" presStyleIdx="0" presStyleCnt="0"/>
      <dgm:spPr/>
    </dgm:pt>
    <dgm:pt modelId="{47CE0F3D-4014-48A1-B4F4-7BB09188E030}" type="pres">
      <dgm:prSet presAssocID="{55C314F4-0606-4F20-B360-453C410D53E0}" presName="compNode" presStyleCnt="0"/>
      <dgm:spPr/>
    </dgm:pt>
    <dgm:pt modelId="{4031C62F-B7FE-4798-B516-A492908D8E6E}" type="pres">
      <dgm:prSet presAssocID="{55C314F4-0606-4F20-B360-453C410D53E0}" presName="iconBgRect" presStyleLbl="bgShp" presStyleIdx="2" presStyleCnt="5"/>
      <dgm:spPr/>
    </dgm:pt>
    <dgm:pt modelId="{2EB7ED38-1077-42D2-AF53-D96911920985}" type="pres">
      <dgm:prSet presAssocID="{55C314F4-0606-4F20-B360-453C410D53E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mployee Badge"/>
        </a:ext>
      </dgm:extLst>
    </dgm:pt>
    <dgm:pt modelId="{961A0C02-824C-43AC-8426-17BFF97ECD8E}" type="pres">
      <dgm:prSet presAssocID="{55C314F4-0606-4F20-B360-453C410D53E0}" presName="spaceRect" presStyleCnt="0"/>
      <dgm:spPr/>
    </dgm:pt>
    <dgm:pt modelId="{71AF75AC-4383-46D5-910F-3BFEDD03426E}" type="pres">
      <dgm:prSet presAssocID="{55C314F4-0606-4F20-B360-453C410D53E0}" presName="textRect" presStyleLbl="revTx" presStyleIdx="2" presStyleCnt="5">
        <dgm:presLayoutVars>
          <dgm:chMax val="1"/>
          <dgm:chPref val="1"/>
        </dgm:presLayoutVars>
      </dgm:prSet>
      <dgm:spPr/>
    </dgm:pt>
    <dgm:pt modelId="{ED1CF43E-D811-4508-9810-A04EC424170F}" type="pres">
      <dgm:prSet presAssocID="{520D51D8-2B19-4B57-8F29-E10BFBCB7D5E}" presName="sibTrans" presStyleLbl="sibTrans2D1" presStyleIdx="0" presStyleCnt="0"/>
      <dgm:spPr/>
    </dgm:pt>
    <dgm:pt modelId="{B20A07C6-0A49-4AEA-A57E-2E69D2A198DB}" type="pres">
      <dgm:prSet presAssocID="{D07E7470-8E57-4D58-9713-56511A70D61E}" presName="compNode" presStyleCnt="0"/>
      <dgm:spPr/>
    </dgm:pt>
    <dgm:pt modelId="{C16F1C5B-5AB2-4D30-9344-209093AC27E0}" type="pres">
      <dgm:prSet presAssocID="{D07E7470-8E57-4D58-9713-56511A70D61E}" presName="iconBgRect" presStyleLbl="bgShp" presStyleIdx="3" presStyleCnt="5"/>
      <dgm:spPr/>
    </dgm:pt>
    <dgm:pt modelId="{2BEA265D-6B43-4528-A6D1-14DC90AF404D}" type="pres">
      <dgm:prSet presAssocID="{D07E7470-8E57-4D58-9713-56511A70D61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מסד נתונים"/>
        </a:ext>
      </dgm:extLst>
    </dgm:pt>
    <dgm:pt modelId="{202E333D-66D0-4BCD-A70D-4FC4D7EFAF02}" type="pres">
      <dgm:prSet presAssocID="{D07E7470-8E57-4D58-9713-56511A70D61E}" presName="spaceRect" presStyleCnt="0"/>
      <dgm:spPr/>
    </dgm:pt>
    <dgm:pt modelId="{93C1C0BF-22AC-4CBE-A702-8462A636BEBF}" type="pres">
      <dgm:prSet presAssocID="{D07E7470-8E57-4D58-9713-56511A70D61E}" presName="textRect" presStyleLbl="revTx" presStyleIdx="3" presStyleCnt="5">
        <dgm:presLayoutVars>
          <dgm:chMax val="1"/>
          <dgm:chPref val="1"/>
        </dgm:presLayoutVars>
      </dgm:prSet>
      <dgm:spPr/>
    </dgm:pt>
    <dgm:pt modelId="{892563D6-E657-482F-9AB7-2467E7073970}" type="pres">
      <dgm:prSet presAssocID="{3CCDEFB4-AA59-49C0-B8CA-AB9E80D95CB9}" presName="sibTrans" presStyleLbl="sibTrans2D1" presStyleIdx="0" presStyleCnt="0"/>
      <dgm:spPr/>
    </dgm:pt>
    <dgm:pt modelId="{C414362F-68FF-424B-9774-8850AEE81687}" type="pres">
      <dgm:prSet presAssocID="{79505094-C81B-405B-BBAA-542393E83066}" presName="compNode" presStyleCnt="0"/>
      <dgm:spPr/>
    </dgm:pt>
    <dgm:pt modelId="{DD7DBD7A-EF55-4E9B-980C-B8B060086FEC}" type="pres">
      <dgm:prSet presAssocID="{79505094-C81B-405B-BBAA-542393E83066}" presName="iconBgRect" presStyleLbl="bgShp" presStyleIdx="4" presStyleCnt="5"/>
      <dgm:spPr/>
    </dgm:pt>
    <dgm:pt modelId="{3C056C9A-B5E3-489F-ACA4-3F0FC67D3149}" type="pres">
      <dgm:prSet presAssocID="{79505094-C81B-405B-BBAA-542393E8306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reless router"/>
        </a:ext>
      </dgm:extLst>
    </dgm:pt>
    <dgm:pt modelId="{ABF164B7-9BBE-4260-8CBA-0FE89FB03C8E}" type="pres">
      <dgm:prSet presAssocID="{79505094-C81B-405B-BBAA-542393E83066}" presName="spaceRect" presStyleCnt="0"/>
      <dgm:spPr/>
    </dgm:pt>
    <dgm:pt modelId="{246C094C-4525-40C5-962F-4B4786D75C46}" type="pres">
      <dgm:prSet presAssocID="{79505094-C81B-405B-BBAA-542393E83066}" presName="textRect" presStyleLbl="revTx" presStyleIdx="4" presStyleCnt="5">
        <dgm:presLayoutVars>
          <dgm:chMax val="1"/>
          <dgm:chPref val="1"/>
        </dgm:presLayoutVars>
      </dgm:prSet>
      <dgm:spPr/>
    </dgm:pt>
  </dgm:ptLst>
  <dgm:cxnLst>
    <dgm:cxn modelId="{B21A1003-E917-4F1F-B9DE-7089DE003D7C}" srcId="{ACABD66F-9117-446B-A842-318EA4848A71}" destId="{8F308444-4302-4DBA-8340-92EA5D6B7653}" srcOrd="0" destOrd="0" parTransId="{F6979C56-59B0-4D4B-AD53-BA84292A1BDF}" sibTransId="{9E92FC8A-9614-403A-9A43-48D74BC5FE1D}"/>
    <dgm:cxn modelId="{405C9C11-A9F0-4A13-AE21-0CD49E3D2407}" srcId="{ACABD66F-9117-446B-A842-318EA4848A71}" destId="{D07E7470-8E57-4D58-9713-56511A70D61E}" srcOrd="3" destOrd="0" parTransId="{D04D9427-CF57-4F1D-8616-9CFAE81B74B4}" sibTransId="{3CCDEFB4-AA59-49C0-B8CA-AB9E80D95CB9}"/>
    <dgm:cxn modelId="{D02AAD1B-FEBC-40F0-B7B4-3A8F307947EF}" type="presOf" srcId="{8F308444-4302-4DBA-8340-92EA5D6B7653}" destId="{F355805F-2128-4952-A507-79367311E2D7}" srcOrd="0" destOrd="0" presId="urn:microsoft.com/office/officeart/2018/2/layout/IconCircleList"/>
    <dgm:cxn modelId="{BC0D732F-97EC-4F09-9937-045B77681103}" srcId="{ACABD66F-9117-446B-A842-318EA4848A71}" destId="{55C314F4-0606-4F20-B360-453C410D53E0}" srcOrd="2" destOrd="0" parTransId="{86FD3900-E312-4A0C-B88A-0F5D85D1EE4C}" sibTransId="{520D51D8-2B19-4B57-8F29-E10BFBCB7D5E}"/>
    <dgm:cxn modelId="{C6B42162-F73F-4185-840C-29C6368322B1}" type="presOf" srcId="{3CCDEFB4-AA59-49C0-B8CA-AB9E80D95CB9}" destId="{892563D6-E657-482F-9AB7-2467E7073970}" srcOrd="0" destOrd="0" presId="urn:microsoft.com/office/officeart/2018/2/layout/IconCircleList"/>
    <dgm:cxn modelId="{B33EE042-57F7-4CB8-AF71-292DA6938769}" srcId="{ACABD66F-9117-446B-A842-318EA4848A71}" destId="{79505094-C81B-405B-BBAA-542393E83066}" srcOrd="4" destOrd="0" parTransId="{B7FC45B1-F381-410A-9AF2-B8370BCB62F5}" sibTransId="{B5C7FAF1-0D82-43B6-A644-3EC365BB7A2F}"/>
    <dgm:cxn modelId="{3F714964-05DB-4CF7-8444-88B0C31FA45A}" type="presOf" srcId="{94E42E72-C2C5-424F-8844-F6A2E6B3A2D7}" destId="{7FA3D7CF-3DCD-4B7D-BE64-47329D6026CD}" srcOrd="0" destOrd="0" presId="urn:microsoft.com/office/officeart/2018/2/layout/IconCircleList"/>
    <dgm:cxn modelId="{EBD80898-749C-4DD7-A8BA-C3C5BA72CE4A}" type="presOf" srcId="{520D51D8-2B19-4B57-8F29-E10BFBCB7D5E}" destId="{ED1CF43E-D811-4508-9810-A04EC424170F}" srcOrd="0" destOrd="0" presId="urn:microsoft.com/office/officeart/2018/2/layout/IconCircleList"/>
    <dgm:cxn modelId="{847C49AA-0DF5-4E2D-B490-FE70AA6A0205}" type="presOf" srcId="{79505094-C81B-405B-BBAA-542393E83066}" destId="{246C094C-4525-40C5-962F-4B4786D75C46}" srcOrd="0" destOrd="0" presId="urn:microsoft.com/office/officeart/2018/2/layout/IconCircleList"/>
    <dgm:cxn modelId="{07FE8FB1-C154-412F-843C-04E2FEBAD167}" type="presOf" srcId="{55C314F4-0606-4F20-B360-453C410D53E0}" destId="{71AF75AC-4383-46D5-910F-3BFEDD03426E}" srcOrd="0" destOrd="0" presId="urn:microsoft.com/office/officeart/2018/2/layout/IconCircleList"/>
    <dgm:cxn modelId="{2C3B13B9-4E4C-4224-BF24-C62EF0697AD0}" type="presOf" srcId="{9E92FC8A-9614-403A-9A43-48D74BC5FE1D}" destId="{BC2C90EE-8D01-4893-AE83-9BC38107B2A1}" srcOrd="0" destOrd="0" presId="urn:microsoft.com/office/officeart/2018/2/layout/IconCircleList"/>
    <dgm:cxn modelId="{9DCB6DD2-8076-4D24-A9EE-BBD1B3802AE7}" srcId="{ACABD66F-9117-446B-A842-318EA4848A71}" destId="{94E42E72-C2C5-424F-8844-F6A2E6B3A2D7}" srcOrd="1" destOrd="0" parTransId="{239DF61B-212C-4135-9B12-72AAB1EEB401}" sibTransId="{F8A3A128-E9B1-49C4-925C-F6FD23E0A7B9}"/>
    <dgm:cxn modelId="{333E53EA-6EE2-44AD-A9A8-9A3F7A929035}" type="presOf" srcId="{D07E7470-8E57-4D58-9713-56511A70D61E}" destId="{93C1C0BF-22AC-4CBE-A702-8462A636BEBF}" srcOrd="0" destOrd="0" presId="urn:microsoft.com/office/officeart/2018/2/layout/IconCircleList"/>
    <dgm:cxn modelId="{DB4E50F7-AA05-431B-9A84-2F5425BC692C}" type="presOf" srcId="{F8A3A128-E9B1-49C4-925C-F6FD23E0A7B9}" destId="{05DEF5ED-A68E-4B49-9E5C-BEF555457F72}" srcOrd="0" destOrd="0" presId="urn:microsoft.com/office/officeart/2018/2/layout/IconCircleList"/>
    <dgm:cxn modelId="{E4E521F9-6CDA-4091-B75A-37FE311B570C}" type="presOf" srcId="{ACABD66F-9117-446B-A842-318EA4848A71}" destId="{745A36EE-98EA-4B2D-AE04-5D07427B9D37}" srcOrd="0" destOrd="0" presId="urn:microsoft.com/office/officeart/2018/2/layout/IconCircleList"/>
    <dgm:cxn modelId="{346E1B83-CE96-4C86-8881-566C26F649B7}" type="presParOf" srcId="{745A36EE-98EA-4B2D-AE04-5D07427B9D37}" destId="{D9AA700E-B80E-4D11-A49C-4D193B71BC27}" srcOrd="0" destOrd="0" presId="urn:microsoft.com/office/officeart/2018/2/layout/IconCircleList"/>
    <dgm:cxn modelId="{1FC7774B-8CF9-49EB-9F66-CC7E479C1FDB}" type="presParOf" srcId="{D9AA700E-B80E-4D11-A49C-4D193B71BC27}" destId="{47DFD258-A0FA-45D4-B1E0-4A69A1A00041}" srcOrd="0" destOrd="0" presId="urn:microsoft.com/office/officeart/2018/2/layout/IconCircleList"/>
    <dgm:cxn modelId="{BE0D94BF-F126-451B-B564-E1E4ADD246DC}" type="presParOf" srcId="{47DFD258-A0FA-45D4-B1E0-4A69A1A00041}" destId="{02576BE5-D565-480E-B784-CE78E29DA4D5}" srcOrd="0" destOrd="0" presId="urn:microsoft.com/office/officeart/2018/2/layout/IconCircleList"/>
    <dgm:cxn modelId="{D2D901FA-5DE5-46E3-A2AC-20BB8DEE9089}" type="presParOf" srcId="{47DFD258-A0FA-45D4-B1E0-4A69A1A00041}" destId="{6BAA7C4A-4E9C-42DC-B0F0-70B1A255BB0A}" srcOrd="1" destOrd="0" presId="urn:microsoft.com/office/officeart/2018/2/layout/IconCircleList"/>
    <dgm:cxn modelId="{FF1E479D-6D0B-4ED9-BBAC-101CE15C1D29}" type="presParOf" srcId="{47DFD258-A0FA-45D4-B1E0-4A69A1A00041}" destId="{1439710F-92C3-4425-B233-B7E4ADEED581}" srcOrd="2" destOrd="0" presId="urn:microsoft.com/office/officeart/2018/2/layout/IconCircleList"/>
    <dgm:cxn modelId="{63835004-57E4-451E-9533-98DC08D96F2F}" type="presParOf" srcId="{47DFD258-A0FA-45D4-B1E0-4A69A1A00041}" destId="{F355805F-2128-4952-A507-79367311E2D7}" srcOrd="3" destOrd="0" presId="urn:microsoft.com/office/officeart/2018/2/layout/IconCircleList"/>
    <dgm:cxn modelId="{F1DC08A6-C7CF-45DC-9E1A-30290ACB7541}" type="presParOf" srcId="{D9AA700E-B80E-4D11-A49C-4D193B71BC27}" destId="{BC2C90EE-8D01-4893-AE83-9BC38107B2A1}" srcOrd="1" destOrd="0" presId="urn:microsoft.com/office/officeart/2018/2/layout/IconCircleList"/>
    <dgm:cxn modelId="{0B0E7475-9F01-40AB-A57E-8296F3B59359}" type="presParOf" srcId="{D9AA700E-B80E-4D11-A49C-4D193B71BC27}" destId="{7A26BC9E-A069-42EC-B91B-075466F144AC}" srcOrd="2" destOrd="0" presId="urn:microsoft.com/office/officeart/2018/2/layout/IconCircleList"/>
    <dgm:cxn modelId="{C053CC1D-8099-461B-867A-DB826486995E}" type="presParOf" srcId="{7A26BC9E-A069-42EC-B91B-075466F144AC}" destId="{D2B0F967-7975-4E94-8D10-012B2231B937}" srcOrd="0" destOrd="0" presId="urn:microsoft.com/office/officeart/2018/2/layout/IconCircleList"/>
    <dgm:cxn modelId="{EB28FD0E-0FAF-461A-9FC0-C66D68925F88}" type="presParOf" srcId="{7A26BC9E-A069-42EC-B91B-075466F144AC}" destId="{484AD61D-E475-47C3-B3E9-C4FACB411904}" srcOrd="1" destOrd="0" presId="urn:microsoft.com/office/officeart/2018/2/layout/IconCircleList"/>
    <dgm:cxn modelId="{0BE2F9B3-EB1B-43B9-B5BD-B7F6B8E3FABC}" type="presParOf" srcId="{7A26BC9E-A069-42EC-B91B-075466F144AC}" destId="{CD2F06D6-C5E0-434E-8608-72B8710761B5}" srcOrd="2" destOrd="0" presId="urn:microsoft.com/office/officeart/2018/2/layout/IconCircleList"/>
    <dgm:cxn modelId="{54EB211E-C370-40FF-B62A-DA65E3C6FA69}" type="presParOf" srcId="{7A26BC9E-A069-42EC-B91B-075466F144AC}" destId="{7FA3D7CF-3DCD-4B7D-BE64-47329D6026CD}" srcOrd="3" destOrd="0" presId="urn:microsoft.com/office/officeart/2018/2/layout/IconCircleList"/>
    <dgm:cxn modelId="{CC0864EC-C10E-454C-A311-DB898755826D}" type="presParOf" srcId="{D9AA700E-B80E-4D11-A49C-4D193B71BC27}" destId="{05DEF5ED-A68E-4B49-9E5C-BEF555457F72}" srcOrd="3" destOrd="0" presId="urn:microsoft.com/office/officeart/2018/2/layout/IconCircleList"/>
    <dgm:cxn modelId="{D0E563C1-B83C-407E-B2B3-8D3ADD961D70}" type="presParOf" srcId="{D9AA700E-B80E-4D11-A49C-4D193B71BC27}" destId="{47CE0F3D-4014-48A1-B4F4-7BB09188E030}" srcOrd="4" destOrd="0" presId="urn:microsoft.com/office/officeart/2018/2/layout/IconCircleList"/>
    <dgm:cxn modelId="{721C3A1F-2921-4E14-B20B-18E59AB7E7F8}" type="presParOf" srcId="{47CE0F3D-4014-48A1-B4F4-7BB09188E030}" destId="{4031C62F-B7FE-4798-B516-A492908D8E6E}" srcOrd="0" destOrd="0" presId="urn:microsoft.com/office/officeart/2018/2/layout/IconCircleList"/>
    <dgm:cxn modelId="{74D63710-0170-43D0-8DA5-AB64682B5DF9}" type="presParOf" srcId="{47CE0F3D-4014-48A1-B4F4-7BB09188E030}" destId="{2EB7ED38-1077-42D2-AF53-D96911920985}" srcOrd="1" destOrd="0" presId="urn:microsoft.com/office/officeart/2018/2/layout/IconCircleList"/>
    <dgm:cxn modelId="{F405720E-1EFC-479B-BBF0-1482EE003501}" type="presParOf" srcId="{47CE0F3D-4014-48A1-B4F4-7BB09188E030}" destId="{961A0C02-824C-43AC-8426-17BFF97ECD8E}" srcOrd="2" destOrd="0" presId="urn:microsoft.com/office/officeart/2018/2/layout/IconCircleList"/>
    <dgm:cxn modelId="{F00DC69B-7CDE-4536-B17F-B5F15021F372}" type="presParOf" srcId="{47CE0F3D-4014-48A1-B4F4-7BB09188E030}" destId="{71AF75AC-4383-46D5-910F-3BFEDD03426E}" srcOrd="3" destOrd="0" presId="urn:microsoft.com/office/officeart/2018/2/layout/IconCircleList"/>
    <dgm:cxn modelId="{48D44F38-50BC-4C9C-85A9-0CF401D02DFF}" type="presParOf" srcId="{D9AA700E-B80E-4D11-A49C-4D193B71BC27}" destId="{ED1CF43E-D811-4508-9810-A04EC424170F}" srcOrd="5" destOrd="0" presId="urn:microsoft.com/office/officeart/2018/2/layout/IconCircleList"/>
    <dgm:cxn modelId="{5BDD1348-6F5E-4DD9-A72F-763BBCAB72D8}" type="presParOf" srcId="{D9AA700E-B80E-4D11-A49C-4D193B71BC27}" destId="{B20A07C6-0A49-4AEA-A57E-2E69D2A198DB}" srcOrd="6" destOrd="0" presId="urn:microsoft.com/office/officeart/2018/2/layout/IconCircleList"/>
    <dgm:cxn modelId="{DC0B0E37-1A36-45EF-B945-2BF3C5A0F685}" type="presParOf" srcId="{B20A07C6-0A49-4AEA-A57E-2E69D2A198DB}" destId="{C16F1C5B-5AB2-4D30-9344-209093AC27E0}" srcOrd="0" destOrd="0" presId="urn:microsoft.com/office/officeart/2018/2/layout/IconCircleList"/>
    <dgm:cxn modelId="{402FF406-8A85-473C-BB6C-4518CA627493}" type="presParOf" srcId="{B20A07C6-0A49-4AEA-A57E-2E69D2A198DB}" destId="{2BEA265D-6B43-4528-A6D1-14DC90AF404D}" srcOrd="1" destOrd="0" presId="urn:microsoft.com/office/officeart/2018/2/layout/IconCircleList"/>
    <dgm:cxn modelId="{7077EF38-BC17-4F84-9DA8-01978D2C6DCA}" type="presParOf" srcId="{B20A07C6-0A49-4AEA-A57E-2E69D2A198DB}" destId="{202E333D-66D0-4BCD-A70D-4FC4D7EFAF02}" srcOrd="2" destOrd="0" presId="urn:microsoft.com/office/officeart/2018/2/layout/IconCircleList"/>
    <dgm:cxn modelId="{C75DA0B1-711E-4DC7-80A9-0B18033D7C88}" type="presParOf" srcId="{B20A07C6-0A49-4AEA-A57E-2E69D2A198DB}" destId="{93C1C0BF-22AC-4CBE-A702-8462A636BEBF}" srcOrd="3" destOrd="0" presId="urn:microsoft.com/office/officeart/2018/2/layout/IconCircleList"/>
    <dgm:cxn modelId="{B2286C4E-5979-445D-9932-583D3E655C5C}" type="presParOf" srcId="{D9AA700E-B80E-4D11-A49C-4D193B71BC27}" destId="{892563D6-E657-482F-9AB7-2467E7073970}" srcOrd="7" destOrd="0" presId="urn:microsoft.com/office/officeart/2018/2/layout/IconCircleList"/>
    <dgm:cxn modelId="{93101709-C2A6-4061-92B5-A41CDFFFA038}" type="presParOf" srcId="{D9AA700E-B80E-4D11-A49C-4D193B71BC27}" destId="{C414362F-68FF-424B-9774-8850AEE81687}" srcOrd="8" destOrd="0" presId="urn:microsoft.com/office/officeart/2018/2/layout/IconCircleList"/>
    <dgm:cxn modelId="{567E8509-FC3D-4293-B0B7-975E7FE84129}" type="presParOf" srcId="{C414362F-68FF-424B-9774-8850AEE81687}" destId="{DD7DBD7A-EF55-4E9B-980C-B8B060086FEC}" srcOrd="0" destOrd="0" presId="urn:microsoft.com/office/officeart/2018/2/layout/IconCircleList"/>
    <dgm:cxn modelId="{B8CF5BF8-74B2-4D9C-BDC7-63A2D16D1CA7}" type="presParOf" srcId="{C414362F-68FF-424B-9774-8850AEE81687}" destId="{3C056C9A-B5E3-489F-ACA4-3F0FC67D3149}" srcOrd="1" destOrd="0" presId="urn:microsoft.com/office/officeart/2018/2/layout/IconCircleList"/>
    <dgm:cxn modelId="{23252C86-18FF-4B72-931D-A24082FD0437}" type="presParOf" srcId="{C414362F-68FF-424B-9774-8850AEE81687}" destId="{ABF164B7-9BBE-4260-8CBA-0FE89FB03C8E}" srcOrd="2" destOrd="0" presId="urn:microsoft.com/office/officeart/2018/2/layout/IconCircleList"/>
    <dgm:cxn modelId="{851913C1-93F9-4C9D-B6C3-BD41FEE6A571}" type="presParOf" srcId="{C414362F-68FF-424B-9774-8850AEE81687}" destId="{246C094C-4525-40C5-962F-4B4786D75C46}"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76BE5-D565-480E-B784-CE78E29DA4D5}">
      <dsp:nvSpPr>
        <dsp:cNvPr id="0" name=""/>
        <dsp:cNvSpPr/>
      </dsp:nvSpPr>
      <dsp:spPr>
        <a:xfrm>
          <a:off x="263242" y="164321"/>
          <a:ext cx="918451" cy="9184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A7C4A-4E9C-42DC-B0F0-70B1A255BB0A}">
      <dsp:nvSpPr>
        <dsp:cNvPr id="0" name=""/>
        <dsp:cNvSpPr/>
      </dsp:nvSpPr>
      <dsp:spPr>
        <a:xfrm>
          <a:off x="456117" y="357196"/>
          <a:ext cx="532702" cy="5327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55805F-2128-4952-A507-79367311E2D7}">
      <dsp:nvSpPr>
        <dsp:cNvPr id="0" name=""/>
        <dsp:cNvSpPr/>
      </dsp:nvSpPr>
      <dsp:spPr>
        <a:xfrm>
          <a:off x="1378505" y="164321"/>
          <a:ext cx="2164922" cy="91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rtl="0">
            <a:lnSpc>
              <a:spcPct val="100000"/>
            </a:lnSpc>
            <a:spcBef>
              <a:spcPct val="0"/>
            </a:spcBef>
            <a:spcAft>
              <a:spcPct val="35000"/>
            </a:spcAft>
            <a:buNone/>
          </a:pPr>
          <a:r>
            <a:rPr lang="en-US" sz="1900" kern="1200" dirty="0"/>
            <a:t>Wi-Fi</a:t>
          </a:r>
          <a:r>
            <a:rPr lang="he-IL" sz="1900" kern="1200" dirty="0"/>
            <a:t> connection from ESP</a:t>
          </a:r>
          <a:r>
            <a:rPr lang="en-US" sz="1900" kern="1200" dirty="0"/>
            <a:t>32 to</a:t>
          </a:r>
          <a:r>
            <a:rPr lang="he-IL" sz="1900" kern="1200" dirty="0"/>
            <a:t> </a:t>
          </a:r>
          <a:r>
            <a:rPr lang="he-IL" sz="1900" kern="1200" dirty="0" err="1"/>
            <a:t>local</a:t>
          </a:r>
          <a:r>
            <a:rPr lang="he-IL" sz="1900" kern="1200" dirty="0"/>
            <a:t> </a:t>
          </a:r>
          <a:r>
            <a:rPr lang="he-IL" sz="1900" kern="1200" dirty="0" err="1"/>
            <a:t>network</a:t>
          </a:r>
          <a:r>
            <a:rPr lang="en-US" sz="1900" kern="1200" dirty="0"/>
            <a:t>.</a:t>
          </a:r>
        </a:p>
      </dsp:txBody>
      <dsp:txXfrm>
        <a:off x="1378505" y="164321"/>
        <a:ext cx="2164922" cy="918451"/>
      </dsp:txXfrm>
    </dsp:sp>
    <dsp:sp modelId="{D2B0F967-7975-4E94-8D10-012B2231B937}">
      <dsp:nvSpPr>
        <dsp:cNvPr id="0" name=""/>
        <dsp:cNvSpPr/>
      </dsp:nvSpPr>
      <dsp:spPr>
        <a:xfrm>
          <a:off x="3920648" y="164321"/>
          <a:ext cx="918451" cy="9184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AD61D-E475-47C3-B3E9-C4FACB411904}">
      <dsp:nvSpPr>
        <dsp:cNvPr id="0" name=""/>
        <dsp:cNvSpPr/>
      </dsp:nvSpPr>
      <dsp:spPr>
        <a:xfrm>
          <a:off x="4113523" y="357196"/>
          <a:ext cx="532702" cy="5327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A3D7CF-3DCD-4B7D-BE64-47329D6026CD}">
      <dsp:nvSpPr>
        <dsp:cNvPr id="0" name=""/>
        <dsp:cNvSpPr/>
      </dsp:nvSpPr>
      <dsp:spPr>
        <a:xfrm>
          <a:off x="5035911" y="164321"/>
          <a:ext cx="2164922" cy="91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rtl="0">
            <a:lnSpc>
              <a:spcPct val="100000"/>
            </a:lnSpc>
            <a:spcBef>
              <a:spcPct val="0"/>
            </a:spcBef>
            <a:spcAft>
              <a:spcPct val="35000"/>
            </a:spcAft>
            <a:buNone/>
          </a:pPr>
          <a:r>
            <a:rPr lang="he-IL" sz="1900" kern="1200" dirty="0" err="1"/>
            <a:t>Secure</a:t>
          </a:r>
          <a:r>
            <a:rPr lang="he-IL" sz="1900" kern="1200" dirty="0"/>
            <a:t> MQTT </a:t>
          </a:r>
          <a:r>
            <a:rPr lang="he-IL" sz="1900" kern="1200" dirty="0" err="1"/>
            <a:t>communication</a:t>
          </a:r>
          <a:r>
            <a:rPr lang="he-IL" sz="1900" kern="1200" dirty="0"/>
            <a:t> </a:t>
          </a:r>
          <a:r>
            <a:rPr lang="he-IL" sz="1900" kern="1200" dirty="0" err="1"/>
            <a:t>over</a:t>
          </a:r>
          <a:r>
            <a:rPr lang="he-IL" sz="1900" kern="1200" dirty="0"/>
            <a:t> TLS</a:t>
          </a:r>
          <a:r>
            <a:rPr lang="en-US" sz="1900" kern="1200" dirty="0"/>
            <a:t>.</a:t>
          </a:r>
        </a:p>
      </dsp:txBody>
      <dsp:txXfrm>
        <a:off x="5035911" y="164321"/>
        <a:ext cx="2164922" cy="918451"/>
      </dsp:txXfrm>
    </dsp:sp>
    <dsp:sp modelId="{4031C62F-B7FE-4798-B516-A492908D8E6E}">
      <dsp:nvSpPr>
        <dsp:cNvPr id="0" name=""/>
        <dsp:cNvSpPr/>
      </dsp:nvSpPr>
      <dsp:spPr>
        <a:xfrm>
          <a:off x="7578055" y="164321"/>
          <a:ext cx="918451" cy="9184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B7ED38-1077-42D2-AF53-D96911920985}">
      <dsp:nvSpPr>
        <dsp:cNvPr id="0" name=""/>
        <dsp:cNvSpPr/>
      </dsp:nvSpPr>
      <dsp:spPr>
        <a:xfrm>
          <a:off x="7770930" y="357196"/>
          <a:ext cx="532702" cy="5327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AF75AC-4383-46D5-910F-3BFEDD03426E}">
      <dsp:nvSpPr>
        <dsp:cNvPr id="0" name=""/>
        <dsp:cNvSpPr/>
      </dsp:nvSpPr>
      <dsp:spPr>
        <a:xfrm>
          <a:off x="8693318" y="164321"/>
          <a:ext cx="2164922" cy="91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rtl="0">
            <a:lnSpc>
              <a:spcPct val="100000"/>
            </a:lnSpc>
            <a:spcBef>
              <a:spcPct val="0"/>
            </a:spcBef>
            <a:spcAft>
              <a:spcPct val="35000"/>
            </a:spcAft>
            <a:buNone/>
          </a:pPr>
          <a:r>
            <a:rPr lang="he-IL" sz="1900" kern="1200"/>
            <a:t>Device authentication using X.509 certificates</a:t>
          </a:r>
          <a:r>
            <a:rPr lang="en-US" sz="1900" kern="1200"/>
            <a:t>.</a:t>
          </a:r>
        </a:p>
      </dsp:txBody>
      <dsp:txXfrm>
        <a:off x="8693318" y="164321"/>
        <a:ext cx="2164922" cy="918451"/>
      </dsp:txXfrm>
    </dsp:sp>
    <dsp:sp modelId="{C16F1C5B-5AB2-4D30-9344-209093AC27E0}">
      <dsp:nvSpPr>
        <dsp:cNvPr id="0" name=""/>
        <dsp:cNvSpPr/>
      </dsp:nvSpPr>
      <dsp:spPr>
        <a:xfrm>
          <a:off x="263242" y="1526318"/>
          <a:ext cx="918451" cy="9184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A265D-6B43-4528-A6D1-14DC90AF404D}">
      <dsp:nvSpPr>
        <dsp:cNvPr id="0" name=""/>
        <dsp:cNvSpPr/>
      </dsp:nvSpPr>
      <dsp:spPr>
        <a:xfrm>
          <a:off x="456117" y="1719193"/>
          <a:ext cx="532702" cy="5327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1C0BF-22AC-4CBE-A702-8462A636BEBF}">
      <dsp:nvSpPr>
        <dsp:cNvPr id="0" name=""/>
        <dsp:cNvSpPr/>
      </dsp:nvSpPr>
      <dsp:spPr>
        <a:xfrm>
          <a:off x="1378505" y="1526318"/>
          <a:ext cx="2164922" cy="91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rtl="0">
            <a:lnSpc>
              <a:spcPct val="100000"/>
            </a:lnSpc>
            <a:spcBef>
              <a:spcPct val="0"/>
            </a:spcBef>
            <a:spcAft>
              <a:spcPct val="35000"/>
            </a:spcAft>
            <a:buNone/>
          </a:pPr>
          <a:r>
            <a:rPr lang="he-IL" sz="1900" kern="1200"/>
            <a:t>Data ingestion via AWS IoT Core</a:t>
          </a:r>
          <a:r>
            <a:rPr lang="en-US" sz="1900" kern="1200"/>
            <a:t>.</a:t>
          </a:r>
        </a:p>
      </dsp:txBody>
      <dsp:txXfrm>
        <a:off x="1378505" y="1526318"/>
        <a:ext cx="2164922" cy="918451"/>
      </dsp:txXfrm>
    </dsp:sp>
    <dsp:sp modelId="{DD7DBD7A-EF55-4E9B-980C-B8B060086FEC}">
      <dsp:nvSpPr>
        <dsp:cNvPr id="0" name=""/>
        <dsp:cNvSpPr/>
      </dsp:nvSpPr>
      <dsp:spPr>
        <a:xfrm>
          <a:off x="3920648" y="1526318"/>
          <a:ext cx="918451" cy="9184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56C9A-B5E3-489F-ACA4-3F0FC67D3149}">
      <dsp:nvSpPr>
        <dsp:cNvPr id="0" name=""/>
        <dsp:cNvSpPr/>
      </dsp:nvSpPr>
      <dsp:spPr>
        <a:xfrm>
          <a:off x="4113523" y="1719193"/>
          <a:ext cx="532702" cy="5327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C094C-4525-40C5-962F-4B4786D75C46}">
      <dsp:nvSpPr>
        <dsp:cNvPr id="0" name=""/>
        <dsp:cNvSpPr/>
      </dsp:nvSpPr>
      <dsp:spPr>
        <a:xfrm>
          <a:off x="5035911" y="1526318"/>
          <a:ext cx="2164922" cy="91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rtl="0">
            <a:lnSpc>
              <a:spcPct val="100000"/>
            </a:lnSpc>
            <a:spcBef>
              <a:spcPct val="0"/>
            </a:spcBef>
            <a:spcAft>
              <a:spcPct val="35000"/>
            </a:spcAft>
            <a:buNone/>
          </a:pPr>
          <a:r>
            <a:rPr lang="he-IL" sz="1900" kern="1200"/>
            <a:t>IoT Rules engine for routing incoming telemetry</a:t>
          </a:r>
          <a:r>
            <a:rPr lang="en-US" sz="1900" kern="1200"/>
            <a:t>.</a:t>
          </a:r>
        </a:p>
      </dsp:txBody>
      <dsp:txXfrm>
        <a:off x="5035911" y="1526318"/>
        <a:ext cx="2164922" cy="91845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C1645EDD-B02E-41BA-B507-613F2A5250C6}" type="datetimeFigureOut">
              <a:rPr lang="he-IL" smtClean="0"/>
              <a:t>כ"ג/טבת/תשפ"ו</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23958654-9C2F-45AA-93DC-F84CE659BD49}" type="slidenum">
              <a:rPr lang="he-IL" smtClean="0"/>
              <a:t>‹#›</a:t>
            </a:fld>
            <a:endParaRPr lang="he-IL"/>
          </a:p>
        </p:txBody>
      </p:sp>
    </p:spTree>
    <p:extLst>
      <p:ext uri="{BB962C8B-B14F-4D97-AF65-F5344CB8AC3E}">
        <p14:creationId xmlns:p14="http://schemas.microsoft.com/office/powerpoint/2010/main" val="64519502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he-IL"/>
          </a:p>
        </p:txBody>
      </p:sp>
      <p:sp>
        <p:nvSpPr>
          <p:cNvPr id="3" name="מציין מיקום של הערות 2"/>
          <p:cNvSpPr>
            <a:spLocks noGrp="1"/>
          </p:cNvSpPr>
          <p:nvPr>
            <p:ph type="body" idx="1"/>
          </p:nvPr>
        </p:nvSpPr>
        <p:spPr/>
        <p:txBody>
          <a:bodyPr/>
          <a:lstStyle/>
          <a:p>
            <a:r>
              <a:rPr lang="he-IL" dirty="0"/>
              <a:t>אז היום אנחנו הולכים לדבר על הפרויקט שלנו – "</a:t>
            </a:r>
            <a:r>
              <a:rPr lang="en-US" dirty="0"/>
              <a:t>My smart plant</a:t>
            </a:r>
            <a:r>
              <a:rPr lang="he-IL" dirty="0"/>
              <a:t>" </a:t>
            </a:r>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a:t>
            </a:fld>
            <a:endParaRPr lang="he-IL"/>
          </a:p>
        </p:txBody>
      </p:sp>
    </p:spTree>
    <p:extLst>
      <p:ext uri="{BB962C8B-B14F-4D97-AF65-F5344CB8AC3E}">
        <p14:creationId xmlns:p14="http://schemas.microsoft.com/office/powerpoint/2010/main" val="2648830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אחרי שהמערכת מבצעת מדידות מקומיות, השלב הבא הוא להעביר את המידע בצורה מאובטחת לענן.</a:t>
            </a:r>
          </a:p>
          <a:p>
            <a:r>
              <a:rPr lang="he-IL" dirty="0"/>
              <a:t>הבקר מתחבר לרשת ה-</a:t>
            </a:r>
            <a:r>
              <a:rPr lang="en-US" dirty="0" err="1"/>
              <a:t>WiFi</a:t>
            </a:r>
            <a:r>
              <a:rPr lang="he-IL" dirty="0"/>
              <a:t> הביתית ומשם יוצר חיבור מאובטח ל-</a:t>
            </a:r>
            <a:r>
              <a:rPr lang="en-US" dirty="0"/>
              <a:t>AWS</a:t>
            </a:r>
            <a:r>
              <a:rPr lang="he-IL" dirty="0"/>
              <a:t> באמצעות פרוטוקול </a:t>
            </a:r>
            <a:r>
              <a:rPr lang="en-US" dirty="0"/>
              <a:t>MQTT</a:t>
            </a:r>
            <a:r>
              <a:rPr lang="he-IL" dirty="0"/>
              <a:t>.</a:t>
            </a:r>
          </a:p>
          <a:p>
            <a:endParaRPr lang="en-US" dirty="0"/>
          </a:p>
          <a:p>
            <a:r>
              <a:rPr lang="he-IL" dirty="0"/>
              <a:t>כל </a:t>
            </a:r>
            <a:r>
              <a:rPr lang="en-US" dirty="0"/>
              <a:t>ESP32</a:t>
            </a:r>
            <a:r>
              <a:rPr lang="he-IL" dirty="0"/>
              <a:t> מזוהה כ-</a:t>
            </a:r>
            <a:r>
              <a:rPr lang="en-US" dirty="0"/>
              <a:t>Thing</a:t>
            </a:r>
            <a:r>
              <a:rPr lang="he-IL" dirty="0"/>
              <a:t> ב-</a:t>
            </a:r>
            <a:r>
              <a:rPr lang="en-US" dirty="0"/>
              <a:t>AWS IoT Core</a:t>
            </a:r>
            <a:r>
              <a:rPr lang="he-IL" dirty="0"/>
              <a:t>, ומבצע אימות בעזרת תעודת </a:t>
            </a:r>
            <a:r>
              <a:rPr lang="en-US" dirty="0"/>
              <a:t>X.509</a:t>
            </a:r>
            <a:r>
              <a:rPr lang="he-IL" dirty="0"/>
              <a:t> ומפתח פרטי.</a:t>
            </a:r>
            <a:br>
              <a:rPr lang="he-IL" dirty="0"/>
            </a:br>
            <a:r>
              <a:rPr lang="he-IL" dirty="0"/>
              <a:t>כך רק המכשיר שלי מורשה לשלוח נתונים, בלי שימוש בסיסמאות או מפתחות קשיחים בקוד.</a:t>
            </a:r>
          </a:p>
          <a:p>
            <a:endParaRPr lang="he-IL" dirty="0"/>
          </a:p>
          <a:p>
            <a:r>
              <a:rPr lang="he-IL" dirty="0"/>
              <a:t>לאחר יצירת החיבור, הבקר מפרסם הודעות לנושאי </a:t>
            </a:r>
            <a:r>
              <a:rPr lang="en-US" dirty="0"/>
              <a:t>MQTT</a:t>
            </a:r>
            <a:r>
              <a:rPr lang="he-IL" dirty="0"/>
              <a:t> ייעודיים, למשל עבור כל עציץ בנפרד.</a:t>
            </a:r>
          </a:p>
          <a:p>
            <a:r>
              <a:rPr lang="en-US" dirty="0"/>
              <a:t>AWS IoT Core</a:t>
            </a:r>
            <a:r>
              <a:rPr lang="he-IL" dirty="0"/>
              <a:t> מקבל את ההודעות האלו, ומשם אנחנו משתמשים במנגנון של </a:t>
            </a:r>
            <a:r>
              <a:rPr lang="en-US" dirty="0"/>
              <a:t>IoT Rules</a:t>
            </a:r>
            <a:r>
              <a:rPr lang="he-IL" dirty="0"/>
              <a:t> כדי לנתב את המידע לשירותים שונים בענן – כמו אחסון, עיבוד או התראות.</a:t>
            </a:r>
          </a:p>
          <a:p>
            <a:endParaRPr lang="he-IL" dirty="0"/>
          </a:p>
          <a:p>
            <a:r>
              <a:rPr lang="he-IL" dirty="0"/>
              <a:t>בשלב הזה המידע כבר לא תלוי בבקר עצמו, אלא נכנס </a:t>
            </a:r>
            <a:r>
              <a:rPr lang="he-IL" dirty="0" err="1"/>
              <a:t>לפייפליין</a:t>
            </a:r>
            <a:r>
              <a:rPr lang="he-IL" dirty="0"/>
              <a:t> של </a:t>
            </a:r>
            <a:r>
              <a:rPr lang="en-US" dirty="0"/>
              <a:t>AWS</a:t>
            </a:r>
            <a:r>
              <a:rPr lang="he-IL" dirty="0"/>
              <a:t> ומוכן לשימושים שונים.</a:t>
            </a:r>
          </a:p>
          <a:p>
            <a:endParaRPr lang="he-IL"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11</a:t>
            </a:fld>
            <a:endParaRPr lang="he-IL"/>
          </a:p>
        </p:txBody>
      </p:sp>
    </p:spTree>
    <p:extLst>
      <p:ext uri="{BB962C8B-B14F-4D97-AF65-F5344CB8AC3E}">
        <p14:creationId xmlns:p14="http://schemas.microsoft.com/office/powerpoint/2010/main" val="320671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אז אחרי שהעברנו את הנתונים של הצמחים שלנו אל הענן רצינו מקום פשוט, יציב וזול לאחסן בו את הנתונים שמגיעים מהבקר.</a:t>
            </a:r>
            <a:br>
              <a:rPr lang="he-IL" dirty="0"/>
            </a:br>
            <a:r>
              <a:rPr lang="he-IL" dirty="0"/>
              <a:t>בחרנו להשתמש בשירות הענן </a:t>
            </a:r>
            <a:r>
              <a:rPr lang="en-US" dirty="0"/>
              <a:t>Amazon S3</a:t>
            </a:r>
            <a:r>
              <a:rPr lang="he-IL" dirty="0"/>
              <a:t>, כי הוא מאפשר אחסון קבצים בצורה מאוד נוחה.</a:t>
            </a:r>
          </a:p>
          <a:p>
            <a:r>
              <a:rPr lang="he-IL" dirty="0"/>
              <a:t>הבקר שולח מדידות בפורמט </a:t>
            </a:r>
            <a:r>
              <a:rPr lang="en-US" dirty="0"/>
              <a:t>JSON</a:t>
            </a:r>
            <a:r>
              <a:rPr lang="he-IL" dirty="0"/>
              <a:t>, וכל עציץ מקבל תיקייה משלו בתוך </a:t>
            </a:r>
            <a:r>
              <a:rPr lang="he-IL" dirty="0" err="1"/>
              <a:t>הבאקט</a:t>
            </a:r>
            <a:r>
              <a:rPr lang="he-IL" dirty="0"/>
              <a:t> שהגדרנו עבור המערכת.</a:t>
            </a:r>
            <a:br>
              <a:rPr lang="he-IL" dirty="0"/>
            </a:br>
            <a:r>
              <a:rPr lang="he-IL" dirty="0"/>
              <a:t>בתוך כל תיקייה יש קובץ אחד חשוב בשם </a:t>
            </a:r>
            <a:r>
              <a:rPr lang="en-US" sz="1200" kern="1200" dirty="0" err="1">
                <a:solidFill>
                  <a:schemeClr val="tx1"/>
                </a:solidFill>
                <a:latin typeface="+mn-lt"/>
                <a:ea typeface="+mn-ea"/>
                <a:cs typeface="+mn-cs"/>
              </a:rPr>
              <a:t>latest.json</a:t>
            </a:r>
            <a:r>
              <a:rPr lang="he-IL" sz="1200" kern="1200" dirty="0">
                <a:solidFill>
                  <a:schemeClr val="tx1"/>
                </a:solidFill>
                <a:latin typeface="+mn-lt"/>
                <a:ea typeface="+mn-ea"/>
                <a:cs typeface="+mn-cs"/>
              </a:rPr>
              <a:t>, </a:t>
            </a:r>
            <a:r>
              <a:rPr lang="he-IL" dirty="0"/>
              <a:t>שתמיד מכיל את המדידה האחרונה ודורס את הערך הקודם שנשמר בו.</a:t>
            </a:r>
          </a:p>
          <a:p>
            <a:r>
              <a:rPr lang="he-IL" dirty="0"/>
              <a:t>זאת משום שבעת הצגת הנתונים לא צריך לעבור על היסטוריה – החיישן פשוט קורא את הקובץ האחרון ומציג את המצב העדכני של הצמח.</a:t>
            </a:r>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12</a:t>
            </a:fld>
            <a:endParaRPr lang="he-IL"/>
          </a:p>
        </p:txBody>
      </p:sp>
    </p:spTree>
    <p:extLst>
      <p:ext uri="{BB962C8B-B14F-4D97-AF65-F5344CB8AC3E}">
        <p14:creationId xmlns:p14="http://schemas.microsoft.com/office/powerpoint/2010/main" val="2538351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בשלב הראשוני כדי לבדוק שהפרויקט באמת עובד והערכים מתעדכנים, יצרנו אתר סטטי פשוט שפועל ישירות מתוך </a:t>
            </a:r>
            <a:r>
              <a:rPr lang="en-US" dirty="0"/>
              <a:t>S3</a:t>
            </a:r>
            <a:r>
              <a:rPr lang="he-IL" dirty="0"/>
              <a:t>, ללא שכבת אבטחה נוספת.</a:t>
            </a:r>
          </a:p>
          <a:p>
            <a:endParaRPr lang="he-IL" dirty="0"/>
          </a:p>
          <a:p>
            <a:r>
              <a:rPr lang="he-IL" dirty="0"/>
              <a:t>זה עבד, ויכולנו לראות את הנתונים בדפדפן, אבל הבנו שזו לא חוויית משתמש שמתאימה למערכת </a:t>
            </a:r>
            <a:r>
              <a:rPr lang="en-US" dirty="0"/>
              <a:t>IoT</a:t>
            </a:r>
            <a:r>
              <a:rPr lang="he-IL" dirty="0"/>
              <a:t> אמיתית.</a:t>
            </a:r>
          </a:p>
          <a:p>
            <a:r>
              <a:rPr lang="he-IL" dirty="0"/>
              <a:t>גם אם האתר לא כולל טפסים או התחברות, חשוב לנו להבטיח למשתמש שהוא צורך מידע ממקור אמין, ושתהיה לנו שכבת הגנה בין המידע שאנחנו שומרים לבין המשתמש באתר</a:t>
            </a: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13</a:t>
            </a:fld>
            <a:endParaRPr lang="he-IL"/>
          </a:p>
        </p:txBody>
      </p:sp>
    </p:spTree>
    <p:extLst>
      <p:ext uri="{BB962C8B-B14F-4D97-AF65-F5344CB8AC3E}">
        <p14:creationId xmlns:p14="http://schemas.microsoft.com/office/powerpoint/2010/main" val="25273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7A0A1-2116-EA95-9EB4-F3D9AC7DF5E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857F7D9-437C-2710-60CB-6B9DE15CE6EB}"/>
              </a:ext>
            </a:extLst>
          </p:cNvPr>
          <p:cNvSpPr>
            <a:spLocks noGrp="1" noRot="1" noChangeAspect="1"/>
          </p:cNvSpPr>
          <p:nvPr>
            <p:ph type="sldImg"/>
          </p:nvPr>
        </p:nvSpPr>
        <p:spPr/>
        <p:txBody>
          <a:bodyPr/>
          <a:lstStyle/>
          <a:p>
            <a:endParaRPr lang="LID4096"/>
          </a:p>
        </p:txBody>
      </p:sp>
      <p:sp>
        <p:nvSpPr>
          <p:cNvPr id="3" name="מציין מיקום של הערות 2">
            <a:extLst>
              <a:ext uri="{FF2B5EF4-FFF2-40B4-BE49-F238E27FC236}">
                <a16:creationId xmlns:a16="http://schemas.microsoft.com/office/drawing/2014/main" id="{73F6D47A-471A-1FB3-A550-EFC3DB78D0AC}"/>
              </a:ext>
            </a:extLst>
          </p:cNvPr>
          <p:cNvSpPr>
            <a:spLocks noGrp="1"/>
          </p:cNvSpPr>
          <p:nvPr>
            <p:ph type="body" idx="1"/>
          </p:nvPr>
        </p:nvSpPr>
        <p:spPr/>
        <p:txBody>
          <a:bodyPr/>
          <a:lstStyle/>
          <a:p>
            <a:r>
              <a:rPr lang="he-IL" dirty="0"/>
              <a:t>כדי לעבור לאתר מאובטח עברנו לשימוש בשירות הענן </a:t>
            </a:r>
            <a:r>
              <a:rPr lang="en-US" dirty="0"/>
              <a:t>CloudFront</a:t>
            </a:r>
            <a:r>
              <a:rPr lang="he-IL" dirty="0"/>
              <a:t> של </a:t>
            </a:r>
            <a:r>
              <a:rPr lang="en-US" dirty="0"/>
              <a:t>.amazon</a:t>
            </a:r>
          </a:p>
          <a:p>
            <a:r>
              <a:rPr lang="en-US" dirty="0"/>
              <a:t>CloudFront</a:t>
            </a:r>
            <a:r>
              <a:rPr lang="he-IL" dirty="0"/>
              <a:t> יושב בין המשתמש ל-</a:t>
            </a:r>
            <a:r>
              <a:rPr lang="en-US" dirty="0"/>
              <a:t>S3</a:t>
            </a:r>
            <a:r>
              <a:rPr lang="he-IL" dirty="0"/>
              <a:t> ומאפשר לנו להגיש את האתר בצורה מאובטחת עם </a:t>
            </a:r>
            <a:r>
              <a:rPr lang="en-US" dirty="0"/>
              <a:t>HTTPS</a:t>
            </a:r>
            <a:r>
              <a:rPr lang="he-IL" dirty="0"/>
              <a:t>. </a:t>
            </a:r>
          </a:p>
          <a:p>
            <a:endParaRPr lang="en-US" dirty="0"/>
          </a:p>
          <a:p>
            <a:r>
              <a:rPr lang="he-IL" dirty="0"/>
              <a:t>בעזרת תעודת אבטחה של אמזון, המשתמש מקבל אתר מאובטח ואמין, בזמן שהגישה ל-</a:t>
            </a:r>
            <a:r>
              <a:rPr lang="en-US" dirty="0"/>
              <a:t>S3</a:t>
            </a:r>
            <a:r>
              <a:rPr lang="he-IL" dirty="0"/>
              <a:t> נשארת מוגבלת ומבוקרת.</a:t>
            </a:r>
            <a:br>
              <a:rPr lang="en-US" dirty="0"/>
            </a:br>
            <a:br>
              <a:rPr lang="en-US" dirty="0"/>
            </a:br>
            <a:r>
              <a:rPr lang="he-IL" dirty="0"/>
              <a:t>הדרך בה ה-</a:t>
            </a:r>
            <a:r>
              <a:rPr lang="en-US" dirty="0" err="1"/>
              <a:t>cloudfront</a:t>
            </a:r>
            <a:r>
              <a:rPr lang="he-IL" dirty="0"/>
              <a:t> יודע מהיכן לקבל את המידע היא בעזרת </a:t>
            </a:r>
            <a:r>
              <a:rPr lang="en-US" dirty="0"/>
              <a:t>rule</a:t>
            </a:r>
            <a:r>
              <a:rPr lang="he-IL" dirty="0"/>
              <a:t> יחד עם הגדרת </a:t>
            </a:r>
            <a:r>
              <a:rPr lang="en-US" dirty="0"/>
              <a:t>invalidation</a:t>
            </a:r>
            <a:r>
              <a:rPr lang="he-IL" dirty="0"/>
              <a:t> שמבטל את הגדרות ברירת המחדל של ה-</a:t>
            </a:r>
            <a:r>
              <a:rPr lang="en-US" dirty="0"/>
              <a:t>cache</a:t>
            </a:r>
            <a:r>
              <a:rPr lang="he-IL" dirty="0"/>
              <a:t>, שומר ערכים ל-24 שעות כדי שברגע שהמידע מגיע הוא מתעדכן ולא ישתמש במידע הישן שלקח  מאתו הקובץ.</a:t>
            </a:r>
          </a:p>
        </p:txBody>
      </p:sp>
      <p:sp>
        <p:nvSpPr>
          <p:cNvPr id="4" name="מציין מיקום של מספר שקופית 3">
            <a:extLst>
              <a:ext uri="{FF2B5EF4-FFF2-40B4-BE49-F238E27FC236}">
                <a16:creationId xmlns:a16="http://schemas.microsoft.com/office/drawing/2014/main" id="{E7CE3343-085B-DED0-ECBD-78B6693D7D91}"/>
              </a:ext>
            </a:extLst>
          </p:cNvPr>
          <p:cNvSpPr>
            <a:spLocks noGrp="1"/>
          </p:cNvSpPr>
          <p:nvPr>
            <p:ph type="sldNum" sz="quarter" idx="5"/>
          </p:nvPr>
        </p:nvSpPr>
        <p:spPr/>
        <p:txBody>
          <a:bodyPr/>
          <a:lstStyle/>
          <a:p>
            <a:fld id="{23958654-9C2F-45AA-93DC-F84CE659BD49}" type="slidenum">
              <a:rPr lang="he-IL" smtClean="0"/>
              <a:t>14</a:t>
            </a:fld>
            <a:endParaRPr lang="he-IL"/>
          </a:p>
        </p:txBody>
      </p:sp>
    </p:spTree>
    <p:extLst>
      <p:ext uri="{BB962C8B-B14F-4D97-AF65-F5344CB8AC3E}">
        <p14:creationId xmlns:p14="http://schemas.microsoft.com/office/powerpoint/2010/main" val="266839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ניתן לראות כי האתר שהצגנו בשקופית הקודמת מאובטח וקיבל אישור מ-</a:t>
            </a:r>
            <a:r>
              <a:rPr lang="en-US" dirty="0" err="1"/>
              <a:t>cloudfront</a:t>
            </a:r>
            <a:r>
              <a:rPr lang="he-IL" dirty="0"/>
              <a:t> – השירות של </a:t>
            </a:r>
            <a:r>
              <a:rPr lang="he-IL" dirty="0" err="1"/>
              <a:t>אמאזון</a:t>
            </a:r>
            <a:r>
              <a:rPr lang="he-IL" dirty="0"/>
              <a:t> שבאמצעותו התבצע החיבור.</a:t>
            </a:r>
          </a:p>
          <a:p>
            <a:endParaRPr lang="he-IL" dirty="0"/>
          </a:p>
          <a:p>
            <a:r>
              <a:rPr lang="he-IL" dirty="0"/>
              <a:t>ציינו בהרצאות כי </a:t>
            </a:r>
            <a:r>
              <a:rPr lang="en-US" dirty="0"/>
              <a:t>certificate</a:t>
            </a:r>
            <a:r>
              <a:rPr lang="he-IL" dirty="0"/>
              <a:t> מגוף אמין מאפשר לנו לדעת האם אנחנו מקבלים מידע ממקור אמין ושהמידע הוא אכן אותנטי ומגיע מהמקור </a:t>
            </a:r>
            <a:r>
              <a:rPr lang="he-IL"/>
              <a:t>שאנחנו חושבים.</a:t>
            </a:r>
            <a:endParaRPr lang="he-IL"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15</a:t>
            </a:fld>
            <a:endParaRPr lang="he-IL"/>
          </a:p>
        </p:txBody>
      </p:sp>
    </p:spTree>
    <p:extLst>
      <p:ext uri="{BB962C8B-B14F-4D97-AF65-F5344CB8AC3E}">
        <p14:creationId xmlns:p14="http://schemas.microsoft.com/office/powerpoint/2010/main" val="3040074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BD435-9608-D75E-8E3E-8DD0A1B7655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30F515B-2748-369D-A808-07F3E3311AD1}"/>
              </a:ext>
            </a:extLst>
          </p:cNvPr>
          <p:cNvSpPr>
            <a:spLocks noGrp="1" noRot="1" noChangeAspect="1"/>
          </p:cNvSpPr>
          <p:nvPr>
            <p:ph type="sldImg"/>
          </p:nvPr>
        </p:nvSpPr>
        <p:spPr/>
        <p:txBody>
          <a:bodyPr/>
          <a:lstStyle/>
          <a:p>
            <a:endParaRPr lang="LID4096"/>
          </a:p>
        </p:txBody>
      </p:sp>
      <p:sp>
        <p:nvSpPr>
          <p:cNvPr id="3" name="מציין מיקום של הערות 2">
            <a:extLst>
              <a:ext uri="{FF2B5EF4-FFF2-40B4-BE49-F238E27FC236}">
                <a16:creationId xmlns:a16="http://schemas.microsoft.com/office/drawing/2014/main" id="{576F6022-EA49-0E17-A592-7E4D7992C59D}"/>
              </a:ext>
            </a:extLst>
          </p:cNvPr>
          <p:cNvSpPr>
            <a:spLocks noGrp="1"/>
          </p:cNvSpPr>
          <p:nvPr>
            <p:ph type="body" idx="1"/>
          </p:nvPr>
        </p:nvSpPr>
        <p:spPr/>
        <p:txBody>
          <a:bodyPr/>
          <a:lstStyle/>
          <a:p>
            <a:r>
              <a:rPr lang="he-IL" dirty="0"/>
              <a:t>לאחר שהצגנו כי הממשק עובד עבור צמח אחד השלב הבא היה להראות </a:t>
            </a:r>
            <a:r>
              <a:rPr lang="en-US" dirty="0" err="1"/>
              <a:t>scalabilty</a:t>
            </a:r>
            <a:r>
              <a:rPr lang="he-IL" dirty="0"/>
              <a:t> של המערכת.</a:t>
            </a:r>
            <a:br>
              <a:rPr lang="en-US" dirty="0"/>
            </a:br>
            <a:r>
              <a:rPr lang="he-IL" dirty="0"/>
              <a:t>לצורך כך הוספנו ל-</a:t>
            </a:r>
            <a:r>
              <a:rPr lang="en-US" dirty="0"/>
              <a:t>bucket</a:t>
            </a:r>
            <a:r>
              <a:rPr lang="he-IL" dirty="0"/>
              <a:t> שלנו תיקייה חדשה שנקראת </a:t>
            </a:r>
            <a:r>
              <a:rPr lang="en-US" dirty="0"/>
              <a:t>plant2</a:t>
            </a:r>
            <a:r>
              <a:rPr lang="he-IL" dirty="0"/>
              <a:t> כפי שניתן לראות בשקופית וביצענו את אותו התהליך שעשינו עבור הצמח הראשון – כלומר הוספת תיקיית מתאימה ב-</a:t>
            </a:r>
            <a:r>
              <a:rPr lang="en-US" dirty="0"/>
              <a:t>S3</a:t>
            </a:r>
            <a:r>
              <a:rPr lang="he-IL" dirty="0"/>
              <a:t>, הוספת תיקיית </a:t>
            </a:r>
            <a:r>
              <a:rPr lang="en-US" dirty="0"/>
              <a:t>telemetry</a:t>
            </a:r>
            <a:r>
              <a:rPr lang="he-IL" dirty="0"/>
              <a:t> בשביל הערכים הרלוונטיים שנשמרים לצמח, בניית </a:t>
            </a:r>
            <a:r>
              <a:rPr lang="en-US" dirty="0"/>
              <a:t>distribution</a:t>
            </a:r>
            <a:r>
              <a:rPr lang="he-IL" dirty="0"/>
              <a:t> ב-</a:t>
            </a:r>
            <a:r>
              <a:rPr lang="en-US" dirty="0" err="1"/>
              <a:t>cloudfront</a:t>
            </a:r>
            <a:r>
              <a:rPr lang="he-IL" dirty="0"/>
              <a:t> וביצוע </a:t>
            </a:r>
            <a:r>
              <a:rPr lang="en-US" dirty="0"/>
              <a:t>invalidation</a:t>
            </a:r>
            <a:r>
              <a:rPr lang="he-IL" dirty="0"/>
              <a:t> למידע.</a:t>
            </a:r>
          </a:p>
          <a:p>
            <a:endParaRPr lang="he-IL" dirty="0"/>
          </a:p>
          <a:p>
            <a:r>
              <a:rPr lang="he-IL" dirty="0"/>
              <a:t>נציין כי שני האתרים מתעדכנים רק בעת כניסה/ ריענון של האתר, הסיבה לכך היא שכאשר אנחנו בודקים את הלחות של עציץ מסוים אנחנו רוצים לקבל את הדגימה הנוכחית והבדיקה שלנו רלוונטית רק לאותו רגע ולא לצורך בדיקת המערכת באופן שוטף. לצורך כך בנינו ממשק נוסף שנראה בהמשך.</a:t>
            </a:r>
          </a:p>
          <a:p>
            <a:endParaRPr lang="he-IL" dirty="0"/>
          </a:p>
        </p:txBody>
      </p:sp>
      <p:sp>
        <p:nvSpPr>
          <p:cNvPr id="4" name="מציין מיקום של מספר שקופית 3">
            <a:extLst>
              <a:ext uri="{FF2B5EF4-FFF2-40B4-BE49-F238E27FC236}">
                <a16:creationId xmlns:a16="http://schemas.microsoft.com/office/drawing/2014/main" id="{E6B781A7-CFB0-453E-35DD-A41FD6641A7C}"/>
              </a:ext>
            </a:extLst>
          </p:cNvPr>
          <p:cNvSpPr>
            <a:spLocks noGrp="1"/>
          </p:cNvSpPr>
          <p:nvPr>
            <p:ph type="sldNum" sz="quarter" idx="5"/>
          </p:nvPr>
        </p:nvSpPr>
        <p:spPr/>
        <p:txBody>
          <a:bodyPr/>
          <a:lstStyle/>
          <a:p>
            <a:fld id="{23958654-9C2F-45AA-93DC-F84CE659BD49}" type="slidenum">
              <a:rPr lang="he-IL" smtClean="0"/>
              <a:t>16</a:t>
            </a:fld>
            <a:endParaRPr lang="he-IL"/>
          </a:p>
        </p:txBody>
      </p:sp>
    </p:spTree>
    <p:extLst>
      <p:ext uri="{BB962C8B-B14F-4D97-AF65-F5344CB8AC3E}">
        <p14:creationId xmlns:p14="http://schemas.microsoft.com/office/powerpoint/2010/main" val="311546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5F302-DD36-614C-59D9-F87ACD209F6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E0A4B31-FCCD-5EDB-FEC8-661AE75C6A8E}"/>
              </a:ext>
            </a:extLst>
          </p:cNvPr>
          <p:cNvSpPr>
            <a:spLocks noGrp="1" noRot="1" noChangeAspect="1"/>
          </p:cNvSpPr>
          <p:nvPr>
            <p:ph type="sldImg"/>
          </p:nvPr>
        </p:nvSpPr>
        <p:spPr/>
        <p:txBody>
          <a:bodyPr/>
          <a:lstStyle/>
          <a:p>
            <a:endParaRPr lang="LID4096"/>
          </a:p>
        </p:txBody>
      </p:sp>
      <p:sp>
        <p:nvSpPr>
          <p:cNvPr id="3" name="מציין מיקום של הערות 2">
            <a:extLst>
              <a:ext uri="{FF2B5EF4-FFF2-40B4-BE49-F238E27FC236}">
                <a16:creationId xmlns:a16="http://schemas.microsoft.com/office/drawing/2014/main" id="{DA11A558-72AC-8D33-644B-9E591B1D2B0E}"/>
              </a:ext>
            </a:extLst>
          </p:cNvPr>
          <p:cNvSpPr>
            <a:spLocks noGrp="1"/>
          </p:cNvSpPr>
          <p:nvPr>
            <p:ph type="body" idx="1"/>
          </p:nvPr>
        </p:nvSpPr>
        <p:spPr/>
        <p:txBody>
          <a:bodyPr/>
          <a:lstStyle/>
          <a:p>
            <a:r>
              <a:rPr lang="he-IL" dirty="0"/>
              <a:t>בכדי לייצר ממשק נוח עבור המשתמש יצרנו </a:t>
            </a:r>
            <a:r>
              <a:rPr lang="en-US" dirty="0"/>
              <a:t>QR</a:t>
            </a:r>
            <a:r>
              <a:rPr lang="he-IL" dirty="0"/>
              <a:t> לכל אחד מהאתרים שנוצרו כך שלכל אתר של צמח נקבל </a:t>
            </a:r>
            <a:r>
              <a:rPr lang="en-US" dirty="0"/>
              <a:t>QR</a:t>
            </a:r>
            <a:r>
              <a:rPr lang="he-IL" dirty="0"/>
              <a:t> קוד שיתאים לו כך שכשנרצה לבדוק את רמת הלחות של כל צמח נוכל לסרוק אותה.</a:t>
            </a:r>
            <a:br>
              <a:rPr lang="en-US" dirty="0"/>
            </a:br>
            <a:r>
              <a:rPr lang="he-IL" dirty="0"/>
              <a:t>אתם יכולים לסרוק כעת בעצמכם ולראות מהי רמת הלחות של כל צמח.</a:t>
            </a:r>
          </a:p>
        </p:txBody>
      </p:sp>
      <p:sp>
        <p:nvSpPr>
          <p:cNvPr id="4" name="מציין מיקום של מספר שקופית 3">
            <a:extLst>
              <a:ext uri="{FF2B5EF4-FFF2-40B4-BE49-F238E27FC236}">
                <a16:creationId xmlns:a16="http://schemas.microsoft.com/office/drawing/2014/main" id="{5BF4902E-7E4D-08F7-62FA-0B0F3C983BA1}"/>
              </a:ext>
            </a:extLst>
          </p:cNvPr>
          <p:cNvSpPr>
            <a:spLocks noGrp="1"/>
          </p:cNvSpPr>
          <p:nvPr>
            <p:ph type="sldNum" sz="quarter" idx="5"/>
          </p:nvPr>
        </p:nvSpPr>
        <p:spPr/>
        <p:txBody>
          <a:bodyPr/>
          <a:lstStyle/>
          <a:p>
            <a:fld id="{23958654-9C2F-45AA-93DC-F84CE659BD49}" type="slidenum">
              <a:rPr lang="he-IL" smtClean="0"/>
              <a:t>17</a:t>
            </a:fld>
            <a:endParaRPr lang="he-IL"/>
          </a:p>
        </p:txBody>
      </p:sp>
    </p:spTree>
    <p:extLst>
      <p:ext uri="{BB962C8B-B14F-4D97-AF65-F5344CB8AC3E}">
        <p14:creationId xmlns:p14="http://schemas.microsoft.com/office/powerpoint/2010/main" val="411399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כמו כן לצורך מעקב אחריי כל הצמחים שלנו בנינו גם אתר שבו מוצגים כל הצמחים שיש לנו – במקרה שלנו זה שני צמחים. בשונה מהאתרים הקודמים שמתעדכנים רק לאחר ביצוע ריענון האתר של שני הצמחים מתעדכן ב-</a:t>
            </a:r>
            <a:r>
              <a:rPr lang="en-US" dirty="0" err="1"/>
              <a:t>realtime</a:t>
            </a:r>
            <a:r>
              <a:rPr lang="he-IL" dirty="0"/>
              <a:t> ברגע שמקבל דגימה חדשה.</a:t>
            </a:r>
          </a:p>
          <a:p>
            <a:r>
              <a:rPr lang="he-IL" dirty="0"/>
              <a:t>הדבר מאפשר גם מעקב </a:t>
            </a:r>
            <a:r>
              <a:rPr lang="he-IL" dirty="0" err="1"/>
              <a:t>טוניהול</a:t>
            </a:r>
            <a:r>
              <a:rPr lang="he-IL" dirty="0"/>
              <a:t> נוח של כל הצמחים שיש לנו ומוכיח יכולת </a:t>
            </a:r>
            <a:r>
              <a:rPr lang="en-US" dirty="0" err="1"/>
              <a:t>scalablity</a:t>
            </a:r>
            <a:r>
              <a:rPr lang="he-IL" dirty="0"/>
              <a:t> עבור הפרויקט שמאפשר הוספת עוד צמחים בנוסף לשניים שהדגמנו (יחד עם זאת אנחנו נתייחס בהמשך למגבלות שיש בהגדלת הכמות).</a:t>
            </a:r>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18</a:t>
            </a:fld>
            <a:endParaRPr lang="he-IL"/>
          </a:p>
        </p:txBody>
      </p:sp>
    </p:spTree>
    <p:extLst>
      <p:ext uri="{BB962C8B-B14F-4D97-AF65-F5344CB8AC3E}">
        <p14:creationId xmlns:p14="http://schemas.microsoft.com/office/powerpoint/2010/main" val="2035226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בשקופית זו מוצג מעבר המידע החל מהחיישנים, משם לבקר, לאחר מכן חיבור לרשת, חיבור לשירותי </a:t>
            </a:r>
            <a:r>
              <a:rPr lang="en-US" dirty="0"/>
              <a:t>AWS</a:t>
            </a:r>
            <a:r>
              <a:rPr lang="he-IL" dirty="0"/>
              <a:t> והעברה ל-</a:t>
            </a:r>
            <a:r>
              <a:rPr lang="en-US" dirty="0"/>
              <a:t>AWS IoT Core</a:t>
            </a:r>
            <a:r>
              <a:rPr lang="he-IL" dirty="0"/>
              <a:t>, משם בעזרת </a:t>
            </a:r>
            <a:r>
              <a:rPr lang="en-US" dirty="0"/>
              <a:t>IoT rule</a:t>
            </a:r>
            <a:r>
              <a:rPr lang="he-IL" dirty="0"/>
              <a:t> המידע מאוחסן בתוך כל אחת מהתיקיות הרלוונטיות, משם ליצירת אתר מאובטח בעזרת </a:t>
            </a:r>
            <a:r>
              <a:rPr lang="en-US" dirty="0"/>
              <a:t>Amazon CloudFront</a:t>
            </a:r>
            <a:r>
              <a:rPr lang="he-IL" dirty="0"/>
              <a:t> ולבסוף תצוגה למשתמש בעזרת שלושת האתרים – תצוגה לכל צמח ותצוגה לשני הצמחים ביחד בצורה מאובטחת ובעלת </a:t>
            </a:r>
            <a:r>
              <a:rPr lang="en-US" dirty="0"/>
              <a:t>certificate</a:t>
            </a:r>
            <a:r>
              <a:rPr lang="he-IL" dirty="0"/>
              <a:t>.</a:t>
            </a:r>
            <a:br>
              <a:rPr lang="en-US" dirty="0"/>
            </a:br>
            <a:br>
              <a:rPr lang="en-US" dirty="0"/>
            </a:br>
            <a:r>
              <a:rPr lang="he-IL" dirty="0"/>
              <a:t>לאחר שסיימנו את החלק הזה נעבור להעברת המידע למשתמשים בעזרת המשתמש של עומרי.</a:t>
            </a:r>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19</a:t>
            </a:fld>
            <a:endParaRPr lang="he-IL"/>
          </a:p>
        </p:txBody>
      </p:sp>
    </p:spTree>
    <p:extLst>
      <p:ext uri="{BB962C8B-B14F-4D97-AF65-F5344CB8AC3E}">
        <p14:creationId xmlns:p14="http://schemas.microsoft.com/office/powerpoint/2010/main" val="1268150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החולייה הבאה בשרשרת היא המעבר של הנתונים מהחשבון אמזון של טל(השולח) אל חשבון האמזון של עומרי(המארח) , זאת אנחנו עושים דרך מנגנון שנקרא </a:t>
            </a:r>
            <a:r>
              <a:rPr lang="en-US" dirty="0"/>
              <a:t>Cross-Account IAM Role</a:t>
            </a:r>
            <a:r>
              <a:rPr lang="he-IL" dirty="0"/>
              <a:t> זהו הגשר מאובטח המאפשר לשירותים בחשבון אחד לבצע פעולות במשאבים של חשבון אחר, ולצורך העברת הנתונים בפועל השתמשנו בפונקציית </a:t>
            </a:r>
            <a:r>
              <a:rPr lang="en-US" dirty="0"/>
              <a:t>LAMBDA</a:t>
            </a:r>
            <a:r>
              <a:rPr lang="he-IL" dirty="0"/>
              <a:t>.</a:t>
            </a:r>
          </a:p>
          <a:p>
            <a:r>
              <a:rPr lang="he-IL" dirty="0"/>
              <a:t> בכדי לממש את המנגנון הזה ביצענו מספר שלבים טכניים . </a:t>
            </a:r>
            <a:endParaRPr lang="LID4096" dirty="0"/>
          </a:p>
          <a:p>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20</a:t>
            </a:fld>
            <a:endParaRPr lang="he-IL"/>
          </a:p>
        </p:txBody>
      </p:sp>
    </p:spTree>
    <p:extLst>
      <p:ext uri="{BB962C8B-B14F-4D97-AF65-F5344CB8AC3E}">
        <p14:creationId xmlns:p14="http://schemas.microsoft.com/office/powerpoint/2010/main" val="335956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he-IL"/>
          </a:p>
        </p:txBody>
      </p:sp>
      <p:sp>
        <p:nvSpPr>
          <p:cNvPr id="3" name="מציין מיקום של הערות 2"/>
          <p:cNvSpPr>
            <a:spLocks noGrp="1"/>
          </p:cNvSpPr>
          <p:nvPr>
            <p:ph type="body" idx="1"/>
          </p:nvPr>
        </p:nvSpPr>
        <p:spPr/>
        <p:txBody>
          <a:bodyPr/>
          <a:lstStyle/>
          <a:p>
            <a:r>
              <a:rPr lang="he-IL" b="0" dirty="0"/>
              <a:t>הרעיון לפרויקט נולד מתוך חוויה אישית.</a:t>
            </a:r>
            <a:br>
              <a:rPr lang="he-IL" b="0" dirty="0"/>
            </a:br>
            <a:r>
              <a:rPr lang="he-IL" b="0" dirty="0"/>
              <a:t>במהלך הקיץ טסתי לתאילנד לתקופה יחסית ארוכה, והשארתי בבית כמה עציצים, ביניהם בזיליקום.</a:t>
            </a:r>
          </a:p>
          <a:p>
            <a:r>
              <a:rPr lang="he-IL" b="0" dirty="0"/>
              <a:t>בגלל שאין לי מקור מים קבוע ליד העציצים, כמו ברז או מערכת השקיה, השארתי לחבר את המפתחות לדירה כדי שיגיע מדי פעם וישקה אותם.</a:t>
            </a:r>
          </a:p>
          <a:p>
            <a:r>
              <a:rPr lang="he-IL" b="0" dirty="0"/>
              <a:t>בפועל, בגלל תקלה עם המפתח וחוסר תיאום, ההשקיה לא בוצעה בזמן – ובסופו של דבר הבזיליקום לא שרד.</a:t>
            </a:r>
          </a:p>
          <a:p>
            <a:r>
              <a:rPr lang="he-IL" b="0" dirty="0"/>
              <a:t>אחרי שחזרתי, </a:t>
            </a:r>
            <a:r>
              <a:rPr lang="he-IL" dirty="0"/>
              <a:t>הבנתי שהבעיה האמיתית היא חוסר ידע בזמן אמת: אני לא יודע מה מצב לחות הקרקע, ואני גם לא מקבל התראה כשצריך להשקות.</a:t>
            </a:r>
          </a:p>
          <a:p>
            <a:r>
              <a:rPr lang="he-IL" dirty="0"/>
              <a:t>מכאן נולד הצורך במערכת שתמדוד, תתעד בענן, ותתריע בזמן חריגה.</a:t>
            </a:r>
            <a:br>
              <a:rPr lang="he-IL" b="0" dirty="0"/>
            </a:br>
            <a:r>
              <a:rPr lang="he-IL" b="0" dirty="0"/>
              <a:t>לא ידעתי מה מצב הלחות של האדמה, לא ידעתי מתי הצמח באמת צריך מים, ולא הייתה לי שום דרך לדעת אם הוא במצב תקין או לא.</a:t>
            </a:r>
          </a:p>
          <a:p>
            <a:r>
              <a:rPr lang="he-IL" b="0" dirty="0"/>
              <a:t>לאחר שיח עם עמרי עלה הרעיון לפרויקט -</a:t>
            </a:r>
            <a:br>
              <a:rPr lang="he-IL" b="0" dirty="0"/>
            </a:br>
            <a:r>
              <a:rPr lang="he-IL" b="0" dirty="0"/>
              <a:t>לבנות מערכת שתאפשר לי לדעת מרחוק מתי הצמח צריך השקיה, ולהשתמש בכלי </a:t>
            </a:r>
            <a:r>
              <a:rPr lang="en-US" b="0" dirty="0"/>
              <a:t>IoT</a:t>
            </a:r>
            <a:r>
              <a:rPr lang="he-IL" b="0" dirty="0"/>
              <a:t> כדי לבדוק את מצב הצמח.</a:t>
            </a:r>
          </a:p>
          <a:p>
            <a:endParaRPr lang="he-IL" b="0" dirty="0"/>
          </a:p>
          <a:p>
            <a:endParaRPr lang="he-IL" b="0"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3</a:t>
            </a:fld>
            <a:endParaRPr lang="he-IL"/>
          </a:p>
        </p:txBody>
      </p:sp>
    </p:spTree>
    <p:extLst>
      <p:ext uri="{BB962C8B-B14F-4D97-AF65-F5344CB8AC3E}">
        <p14:creationId xmlns:p14="http://schemas.microsoft.com/office/powerpoint/2010/main" val="1801570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b="0" dirty="0"/>
              <a:t>הגדרת</a:t>
            </a:r>
            <a:r>
              <a:rPr lang="he-IL" b="1" dirty="0"/>
              <a:t> </a:t>
            </a:r>
            <a:r>
              <a:rPr lang="en-US" b="0" dirty="0"/>
              <a:t>IAM Role</a:t>
            </a:r>
            <a:r>
              <a:rPr lang="he-IL" b="0" dirty="0"/>
              <a:t> </a:t>
            </a:r>
            <a:r>
              <a:rPr lang="en-US" b="0" dirty="0"/>
              <a:t> </a:t>
            </a:r>
            <a:r>
              <a:rPr lang="he-IL" b="0" dirty="0"/>
              <a:t>לגישה </a:t>
            </a:r>
            <a:r>
              <a:rPr lang="he-IL" b="0" dirty="0" err="1"/>
              <a:t>חוצת</a:t>
            </a:r>
            <a:r>
              <a:rPr lang="he-IL" b="0" dirty="0"/>
              <a:t> חשבונות ,</a:t>
            </a:r>
            <a:r>
              <a:rPr lang="he-IL" dirty="0"/>
              <a:t>הקמנו את כלל </a:t>
            </a:r>
            <a:r>
              <a:rPr lang="en-US" sz="1200" kern="1200" dirty="0">
                <a:solidFill>
                  <a:schemeClr val="tx1"/>
                </a:solidFill>
                <a:latin typeface="+mn-lt"/>
                <a:ea typeface="+mn-ea"/>
                <a:cs typeface="+mn-cs"/>
              </a:rPr>
              <a:t>ESP32_Receiver_Role</a:t>
            </a:r>
            <a:r>
              <a:rPr lang="he-IL" sz="1200" kern="1200" dirty="0">
                <a:solidFill>
                  <a:schemeClr val="tx1"/>
                </a:solidFill>
                <a:latin typeface="+mn-lt"/>
                <a:ea typeface="+mn-ea"/>
                <a:cs typeface="+mn-cs"/>
              </a:rPr>
              <a:t> </a:t>
            </a:r>
            <a:r>
              <a:rPr lang="en-US" dirty="0"/>
              <a:t> </a:t>
            </a:r>
            <a:r>
              <a:rPr lang="he-IL" dirty="0"/>
              <a:t>בחשבון המארח (עומרי).</a:t>
            </a:r>
            <a:br>
              <a:rPr lang="en-US" dirty="0"/>
            </a:br>
            <a:r>
              <a:rPr lang="he-IL" dirty="0"/>
              <a:t>תפקידה לאפשר לחשבון השולח (</a:t>
            </a:r>
            <a:r>
              <a:rPr lang="en-US" dirty="0"/>
              <a:t>Tal</a:t>
            </a:r>
            <a:r>
              <a:rPr lang="he-IL" dirty="0"/>
              <a:t>)</a:t>
            </a:r>
            <a:r>
              <a:rPr lang="en-US" dirty="0"/>
              <a:t> </a:t>
            </a:r>
            <a:r>
              <a:rPr lang="he-IL" dirty="0"/>
              <a:t>לכתוב את נתוני החיישנים ישירות לטבלת ה-</a:t>
            </a:r>
            <a:r>
              <a:rPr lang="en-US" dirty="0"/>
              <a:t>DynamoDB</a:t>
            </a:r>
            <a:r>
              <a:rPr lang="he-IL" dirty="0"/>
              <a:t> </a:t>
            </a:r>
            <a:r>
              <a:rPr lang="en-US" dirty="0"/>
              <a:t>.</a:t>
            </a: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21</a:t>
            </a:fld>
            <a:endParaRPr lang="he-IL"/>
          </a:p>
        </p:txBody>
      </p:sp>
    </p:spTree>
    <p:extLst>
      <p:ext uri="{BB962C8B-B14F-4D97-AF65-F5344CB8AC3E}">
        <p14:creationId xmlns:p14="http://schemas.microsoft.com/office/powerpoint/2010/main" val="710301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כדי לשמור על אבטחה החשבון, המשכנו בהגדרה מדויקת של מה מותר לעשות בתוך החשבון </a:t>
            </a:r>
            <a:r>
              <a:rPr lang="he-IL" dirty="0" err="1"/>
              <a:t>המאחרח</a:t>
            </a:r>
            <a:r>
              <a:rPr lang="he-IL" dirty="0"/>
              <a:t>. </a:t>
            </a:r>
          </a:p>
          <a:p>
            <a:r>
              <a:rPr lang="he-IL" dirty="0"/>
              <a:t>יצרנו מדיניות (</a:t>
            </a:r>
            <a:r>
              <a:rPr lang="en-US" dirty="0"/>
              <a:t>Policy</a:t>
            </a:r>
            <a:r>
              <a:rPr lang="he-IL" dirty="0"/>
              <a:t>) שפועלת לפי עקרון 'מינימום ההרשאות' בשני שלבים:</a:t>
            </a:r>
          </a:p>
          <a:p>
            <a:endParaRPr lang="he-IL" dirty="0"/>
          </a:p>
          <a:p>
            <a:r>
              <a:rPr lang="he-IL" dirty="0"/>
              <a:t>1. הגבלת הפעולות: הגדרנו שניתן רק לכתוב נתונים (</a:t>
            </a:r>
            <a:r>
              <a:rPr lang="en-US" dirty="0"/>
              <a:t>(</a:t>
            </a:r>
            <a:r>
              <a:rPr lang="en-US" dirty="0" err="1"/>
              <a:t>PutItem</a:t>
            </a:r>
            <a:endParaRPr lang="en-US" dirty="0"/>
          </a:p>
          <a:p>
            <a:r>
              <a:rPr lang="he-IL" dirty="0"/>
              <a:t>החשבון השולח לא יכול למחוק מידע, לקרוא נתונים של אחרים או לשנות הגדרות בבסיס הנתונים.</a:t>
            </a:r>
          </a:p>
          <a:p>
            <a:endParaRPr lang="he-IL" dirty="0"/>
          </a:p>
          <a:p>
            <a:r>
              <a:rPr lang="he-IL" dirty="0"/>
              <a:t>2. הגבלת גישה: הגישה מוגבלת אך ורק לטבלת ה-</a:t>
            </a:r>
            <a:r>
              <a:rPr lang="en-US" dirty="0" err="1"/>
              <a:t>PlantData</a:t>
            </a:r>
            <a:r>
              <a:rPr lang="en-US" dirty="0"/>
              <a:t>  </a:t>
            </a:r>
            <a:r>
              <a:rPr lang="he-IL" dirty="0"/>
              <a:t> הספציפית שלנו דרך ה-</a:t>
            </a:r>
            <a:r>
              <a:rPr lang="en-US" dirty="0"/>
              <a:t>ARN </a:t>
            </a:r>
            <a:r>
              <a:rPr lang="he-IL" dirty="0"/>
              <a:t> </a:t>
            </a:r>
            <a:r>
              <a:rPr lang="he-IL" dirty="0" err="1"/>
              <a:t>היחודי</a:t>
            </a:r>
            <a:r>
              <a:rPr lang="he-IL" dirty="0"/>
              <a:t> שלה.</a:t>
            </a:r>
          </a:p>
          <a:p>
            <a:r>
              <a:rPr lang="he-IL" dirty="0"/>
              <a:t>זה מבטיח, שהגישה תהיה חסומה לשאר שירותי ה-</a:t>
            </a:r>
            <a:r>
              <a:rPr lang="en-US" dirty="0"/>
              <a:t>DynamoDB </a:t>
            </a:r>
            <a:r>
              <a:rPr lang="he-IL" dirty="0"/>
              <a:t>בחשבון.</a:t>
            </a:r>
            <a:endParaRPr lang="LID4096" dirty="0"/>
          </a:p>
          <a:p>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22</a:t>
            </a:fld>
            <a:endParaRPr lang="he-IL"/>
          </a:p>
        </p:txBody>
      </p:sp>
    </p:spTree>
    <p:extLst>
      <p:ext uri="{BB962C8B-B14F-4D97-AF65-F5344CB8AC3E}">
        <p14:creationId xmlns:p14="http://schemas.microsoft.com/office/powerpoint/2010/main" val="4006657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ועכשיו, אחרי שהגדרנו איזה פעולות מותר לעשות , אנחנו קבועים מי רשאי לעשות אותם.</a:t>
            </a:r>
            <a:endParaRPr lang="en-US" dirty="0"/>
          </a:p>
          <a:p>
            <a:r>
              <a:rPr lang="he-IL" dirty="0"/>
              <a:t>זהו ה-</a:t>
            </a:r>
            <a:r>
              <a:rPr lang="en-US" dirty="0"/>
              <a:t> ,Trust Relationship   </a:t>
            </a:r>
            <a:r>
              <a:rPr lang="he-IL" dirty="0"/>
              <a:t>ה'חוזה' המאובטח בין החשבונות. כאן אנחנו מזהים בעזרת ה-</a:t>
            </a:r>
            <a:r>
              <a:rPr lang="en-US" dirty="0"/>
              <a:t>Principal </a:t>
            </a:r>
            <a:r>
              <a:rPr lang="he-IL" dirty="0"/>
              <a:t> מספר החשבון של השולח( טל המסומן בסגול).</a:t>
            </a:r>
          </a:p>
          <a:p>
            <a:r>
              <a:rPr lang="he-IL" dirty="0"/>
              <a:t>בעזרת פעולת ה-</a:t>
            </a:r>
            <a:r>
              <a:rPr lang="en-US" dirty="0" err="1"/>
              <a:t>AssumeRole</a:t>
            </a:r>
            <a:r>
              <a:rPr lang="en-US" dirty="0"/>
              <a:t> ,  </a:t>
            </a:r>
            <a:r>
              <a:rPr lang="he-IL" dirty="0"/>
              <a:t> הלמבדה של החשבון השולח מקבלת הרשאה זמנית המאפשרת לה להיכנס לחשבון המארח. </a:t>
            </a:r>
          </a:p>
          <a:p>
            <a:r>
              <a:rPr lang="he-IL" dirty="0"/>
              <a:t>בשיטה הזו אנחנו לא מעניקים לשולח גישה קבועה או רחבה, אלא מצמצמים אותה למינימום ההכרחי לפרויקט : רק לכתיבה לטבלה שהגדרנו קודם.</a:t>
            </a:r>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23</a:t>
            </a:fld>
            <a:endParaRPr lang="he-IL"/>
          </a:p>
        </p:txBody>
      </p:sp>
    </p:spTree>
    <p:extLst>
      <p:ext uri="{BB962C8B-B14F-4D97-AF65-F5344CB8AC3E}">
        <p14:creationId xmlns:p14="http://schemas.microsoft.com/office/powerpoint/2010/main" val="1312725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b="1" dirty="0"/>
              <a:t>בשקף זה רואים את פונקציית ה </a:t>
            </a:r>
            <a:r>
              <a:rPr lang="en-US" b="1" dirty="0"/>
              <a:t>LAMBDA</a:t>
            </a:r>
            <a:r>
              <a:rPr lang="he-IL" b="1" dirty="0"/>
              <a:t> שמבצעת את זרימת הנתונים ואת המימוש שלה בקוד.</a:t>
            </a:r>
          </a:p>
          <a:p>
            <a:r>
              <a:rPr lang="he-IL" dirty="0"/>
              <a:t>"בצד השולח </a:t>
            </a:r>
            <a:r>
              <a:rPr lang="en-US" dirty="0"/>
              <a:t>A)</a:t>
            </a:r>
            <a:r>
              <a:rPr lang="he-IL" dirty="0"/>
              <a:t>) </a:t>
            </a:r>
            <a:r>
              <a:rPr lang="en-US" dirty="0"/>
              <a:t>,</a:t>
            </a:r>
            <a:r>
              <a:rPr lang="he-IL" dirty="0"/>
              <a:t> </a:t>
            </a:r>
            <a:r>
              <a:rPr lang="en-US" dirty="0"/>
              <a:t> </a:t>
            </a:r>
            <a:r>
              <a:rPr lang="he-IL" dirty="0"/>
              <a:t>הקמנו פונקציית למבדה שמשמשת כגשר להעברת הנתונים לחשבון המארח.</a:t>
            </a:r>
          </a:p>
          <a:p>
            <a:r>
              <a:rPr lang="he-IL" dirty="0"/>
              <a:t>כפי שניתן לראות בקוד, התהליך מתבצע בשלושה שלבים קצרים:</a:t>
            </a:r>
          </a:p>
          <a:p>
            <a:r>
              <a:rPr lang="he-IL" b="1" dirty="0"/>
              <a:t>זיהוי היעד (העיגול האדום):</a:t>
            </a:r>
            <a:r>
              <a:rPr lang="he-IL" dirty="0"/>
              <a:t> הקוד מכיל את ה-</a:t>
            </a:r>
            <a:r>
              <a:rPr lang="en-US" dirty="0"/>
              <a:t>ARN</a:t>
            </a:r>
            <a:r>
              <a:rPr lang="he-IL" dirty="0"/>
              <a:t> </a:t>
            </a:r>
            <a:r>
              <a:rPr lang="en-US" dirty="0"/>
              <a:t> </a:t>
            </a:r>
            <a:r>
              <a:rPr lang="he-IL" dirty="0"/>
              <a:t>המדויק של ה</a:t>
            </a:r>
            <a:r>
              <a:rPr lang="en-US" dirty="0"/>
              <a:t>Role</a:t>
            </a:r>
            <a:r>
              <a:rPr lang="he-IL" dirty="0"/>
              <a:t> </a:t>
            </a:r>
            <a:r>
              <a:rPr lang="en-US" dirty="0"/>
              <a:t> </a:t>
            </a:r>
            <a:r>
              <a:rPr lang="he-IL" dirty="0"/>
              <a:t>שיצרנו בחשבון המארח (</a:t>
            </a:r>
            <a:r>
              <a:rPr lang="en-US" dirty="0"/>
              <a:t>B</a:t>
            </a:r>
            <a:r>
              <a:rPr lang="he-IL" dirty="0"/>
              <a:t>) , זהי הכתובת שאליה הלמבדה מנסה להיכנס.</a:t>
            </a:r>
          </a:p>
          <a:p>
            <a:r>
              <a:rPr lang="he-IL" b="1" dirty="0"/>
              <a:t>פתיחת הדלת (העיגול הירוק):</a:t>
            </a:r>
            <a:r>
              <a:rPr lang="he-IL" dirty="0"/>
              <a:t> הלמבדה פונה לשירות ה-</a:t>
            </a:r>
            <a:r>
              <a:rPr lang="en-US" dirty="0"/>
              <a:t>STS </a:t>
            </a:r>
            <a:r>
              <a:rPr lang="he-IL" dirty="0"/>
              <a:t> ומבצעת פעולת </a:t>
            </a:r>
            <a:r>
              <a:rPr lang="en-US" sz="1200" kern="1200" dirty="0" err="1">
                <a:solidFill>
                  <a:schemeClr val="tx1"/>
                </a:solidFill>
                <a:latin typeface="+mn-lt"/>
                <a:ea typeface="+mn-ea"/>
                <a:cs typeface="+mn-cs"/>
              </a:rPr>
              <a:t>assume_role</a:t>
            </a:r>
            <a:r>
              <a:rPr lang="he-IL" sz="1200" kern="1200" dirty="0">
                <a:solidFill>
                  <a:schemeClr val="tx1"/>
                </a:solidFill>
                <a:latin typeface="+mn-lt"/>
                <a:ea typeface="+mn-ea"/>
                <a:cs typeface="+mn-cs"/>
              </a:rPr>
              <a:t> </a:t>
            </a:r>
            <a:r>
              <a:rPr lang="en-US" dirty="0"/>
              <a:t>. </a:t>
            </a:r>
            <a:r>
              <a:rPr lang="he-IL" dirty="0"/>
              <a:t> ברגע זה </a:t>
            </a:r>
            <a:r>
              <a:rPr lang="en-US" dirty="0"/>
              <a:t>AWS</a:t>
            </a:r>
            <a:r>
              <a:rPr lang="he-IL" dirty="0"/>
              <a:t> ,</a:t>
            </a:r>
            <a:r>
              <a:rPr lang="en-US" dirty="0"/>
              <a:t> </a:t>
            </a:r>
            <a:r>
              <a:rPr lang="he-IL" dirty="0"/>
              <a:t>בודק את יחסי האמון שהגדרנו קודם ומנפיק ללמבדה הרשאה זמנית .</a:t>
            </a:r>
          </a:p>
          <a:p>
            <a:r>
              <a:rPr lang="he-IL" b="1" dirty="0"/>
              <a:t>כתיבה מאובטחת:</a:t>
            </a:r>
            <a:r>
              <a:rPr lang="he-IL" dirty="0"/>
              <a:t> בעזרת ההרשאות הללו, הלמבדה ניגשת ישירות לטבלת ה-</a:t>
            </a:r>
            <a:r>
              <a:rPr lang="en-US" dirty="0"/>
              <a:t>DynamoDB </a:t>
            </a:r>
            <a:r>
              <a:rPr lang="he-IL" dirty="0"/>
              <a:t> של הפרויקט וכותבת את נתוני הצמחים </a:t>
            </a:r>
            <a:r>
              <a:rPr lang="en-US" dirty="0" err="1"/>
              <a:t>PutItem</a:t>
            </a:r>
            <a:r>
              <a:rPr lang="en-US" dirty="0"/>
              <a:t>)</a:t>
            </a:r>
            <a:r>
              <a:rPr lang="he-IL" dirty="0"/>
              <a:t> )</a:t>
            </a:r>
            <a:r>
              <a:rPr lang="en-US" dirty="0"/>
              <a:t>.</a:t>
            </a:r>
          </a:p>
          <a:p>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24</a:t>
            </a:fld>
            <a:endParaRPr lang="he-IL"/>
          </a:p>
        </p:txBody>
      </p:sp>
    </p:spTree>
    <p:extLst>
      <p:ext uri="{BB962C8B-B14F-4D97-AF65-F5344CB8AC3E}">
        <p14:creationId xmlns:p14="http://schemas.microsoft.com/office/powerpoint/2010/main" val="49525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אז זוהי ארכיטקטורת המערכת המלאה שגיבשנו עד כה ,המשלבת את עולם החומרה בשטח עם פתרונות הענן המתקדמים של</a:t>
            </a:r>
            <a:r>
              <a:rPr lang="en-US" dirty="0"/>
              <a:t>AWS</a:t>
            </a:r>
            <a:r>
              <a:rPr lang="he-IL" dirty="0"/>
              <a:t> ומכאן נמשיך לפירוט שלבי הבאים במימוש .</a:t>
            </a:r>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25</a:t>
            </a:fld>
            <a:endParaRPr lang="he-IL"/>
          </a:p>
        </p:txBody>
      </p:sp>
    </p:spTree>
    <p:extLst>
      <p:ext uri="{BB962C8B-B14F-4D97-AF65-F5344CB8AC3E}">
        <p14:creationId xmlns:p14="http://schemas.microsoft.com/office/powerpoint/2010/main" val="3330162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הענף הבא בארכיטקטורת ה </a:t>
            </a:r>
            <a:r>
              <a:rPr lang="en-US" dirty="0"/>
              <a:t>IoT</a:t>
            </a:r>
            <a:r>
              <a:rPr lang="he-IL" dirty="0"/>
              <a:t> של הפרויקט שלנו רואים בשקף הזה</a:t>
            </a:r>
            <a:r>
              <a:rPr lang="en-US" dirty="0"/>
              <a:t> </a:t>
            </a:r>
            <a:r>
              <a:rPr lang="he-IL" dirty="0"/>
              <a:t> , זהו </a:t>
            </a:r>
            <a:r>
              <a:rPr lang="he-IL" b="0" dirty="0"/>
              <a:t>מנגנון ההתראות שעובד מהשטח לטלפון בזמן אמת .</a:t>
            </a:r>
          </a:p>
          <a:p>
            <a:endParaRPr lang="en-US" b="1" dirty="0"/>
          </a:p>
          <a:p>
            <a:r>
              <a:rPr lang="en-US" dirty="0"/>
              <a:t> </a:t>
            </a:r>
            <a:r>
              <a:rPr lang="he-IL" dirty="0"/>
              <a:t>המנגנון  מתעורר ברגע שנכנס מידע חדש ל-</a:t>
            </a:r>
            <a:r>
              <a:rPr lang="en-US" b="1" dirty="0"/>
              <a:t>DynamoDB</a:t>
            </a:r>
            <a:r>
              <a:rPr lang="he-IL" b="1" dirty="0"/>
              <a:t>.</a:t>
            </a:r>
            <a:r>
              <a:rPr lang="en-US" dirty="0"/>
              <a:t> </a:t>
            </a:r>
            <a:r>
              <a:rPr lang="he-IL" dirty="0"/>
              <a:t>אם הלחות יורדת מתחת לסף שהגדרנו (למשל </a:t>
            </a:r>
            <a:r>
              <a:rPr lang="he-IL" b="1" dirty="0"/>
              <a:t>10%</a:t>
            </a:r>
            <a:r>
              <a:rPr lang="he-IL" dirty="0"/>
              <a:t>), המערכת מזהה זאת מיד ומפעילה את הלמבדה.</a:t>
            </a:r>
          </a:p>
          <a:p>
            <a:endParaRPr lang="he-IL" b="1" dirty="0"/>
          </a:p>
          <a:p>
            <a:r>
              <a:rPr lang="he-IL" dirty="0"/>
              <a:t>פונקציית ה </a:t>
            </a:r>
            <a:r>
              <a:rPr lang="en-US" b="0" dirty="0"/>
              <a:t>AWS Lambda</a:t>
            </a:r>
            <a:r>
              <a:rPr lang="he-IL" b="0" dirty="0"/>
              <a:t>  </a:t>
            </a:r>
            <a:r>
              <a:rPr lang="he-IL" dirty="0"/>
              <a:t>משמשת כמעבד הלוגי היא מקבלת את נתוני החיישן, בודקת את חומרת המצב, ומחליטה איזה נוסח הודעה לשלוח </a:t>
            </a:r>
            <a:r>
              <a:rPr lang="he-IL" dirty="0" err="1"/>
              <a:t>לבוט</a:t>
            </a:r>
            <a:r>
              <a:rPr lang="he-IL" dirty="0"/>
              <a:t>.</a:t>
            </a:r>
          </a:p>
          <a:p>
            <a:endParaRPr lang="he-IL" b="0" dirty="0"/>
          </a:p>
          <a:p>
            <a:r>
              <a:rPr lang="he-IL" dirty="0"/>
              <a:t>ה</a:t>
            </a:r>
            <a:r>
              <a:rPr lang="en-US" b="0" dirty="0"/>
              <a:t>Telegram Bot </a:t>
            </a:r>
            <a:r>
              <a:rPr lang="he-IL" b="0" dirty="0"/>
              <a:t> </a:t>
            </a:r>
            <a:r>
              <a:rPr lang="he-IL" dirty="0"/>
              <a:t>משמש כצינור התקשורת הסופי. הוא שולח הודעה לקבוצת הניהול (כפי שרואים בצילום המסך מהנייד) עם זיהוי הצמח הספציפי והפעולה הנדרשת, כמו "</a:t>
            </a:r>
            <a:r>
              <a:rPr lang="en-US" dirty="0"/>
              <a:t>Urgent watering required</a:t>
            </a:r>
            <a:r>
              <a:rPr lang="he-IL" dirty="0"/>
              <a:t>".</a:t>
            </a:r>
            <a:endParaRPr lang="en-US" dirty="0"/>
          </a:p>
          <a:p>
            <a:endParaRPr lang="he-IL" b="1" dirty="0"/>
          </a:p>
          <a:p>
            <a:r>
              <a:rPr lang="he-IL" dirty="0"/>
              <a:t>היתרון הגדול כאן הוא הנגישות ,המשתמש לא צריך להיכנס לאפליקציה או </a:t>
            </a:r>
            <a:r>
              <a:rPr lang="he-IL" dirty="0" err="1"/>
              <a:t>דאשבורד</a:t>
            </a:r>
            <a:r>
              <a:rPr lang="he-IL" dirty="0"/>
              <a:t> כדי לבדוק את מצב הצמחים, ההתראה מגיע אליו ישירות וככה הוא לא מפספס מידע הקריטי ,המידע שמוגש לו לכל מקום בו הוא נמצא.</a:t>
            </a:r>
          </a:p>
          <a:p>
            <a:r>
              <a:rPr lang="he-IL" dirty="0"/>
              <a:t>  </a:t>
            </a:r>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26</a:t>
            </a:fld>
            <a:endParaRPr lang="he-IL"/>
          </a:p>
        </p:txBody>
      </p:sp>
    </p:spTree>
    <p:extLst>
      <p:ext uri="{BB962C8B-B14F-4D97-AF65-F5344CB8AC3E}">
        <p14:creationId xmlns:p14="http://schemas.microsoft.com/office/powerpoint/2010/main" val="3033574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בסרטון המצורף ניתן לראות את הפעילות של החיישנים – לאחר הוצאה מהאדמה והגעה לזמן שליחת הנתונים (כחצי דקה) אנחנו מקבלים התראה כי הצמח יבש, לאחר מכן אנחנו מחזירים לאדמה את החיישן הראשון ומוציאים את השני. </a:t>
            </a:r>
            <a:br>
              <a:rPr lang="en-US" dirty="0"/>
            </a:br>
            <a:r>
              <a:rPr lang="he-IL" dirty="0"/>
              <a:t>לאחר דגימה נוספת החיישן הראשון שולח התראה כי אין לו מים ולאחר 5 שניות נשלח העדכון השני עבור צמח 2 ,הסיבה לכך שעשינו 5 שניות הפרש היא כדי למנוע </a:t>
            </a:r>
            <a:r>
              <a:rPr lang="en-US" dirty="0"/>
              <a:t>race condition</a:t>
            </a:r>
            <a:r>
              <a:rPr lang="he-IL" dirty="0"/>
              <a:t> כדי שלא יישלחו שתי הודעות במקביל מה שיצר בעיה בעדכון ערכים ופספוס של התראות.</a:t>
            </a:r>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27</a:t>
            </a:fld>
            <a:endParaRPr lang="he-IL"/>
          </a:p>
        </p:txBody>
      </p:sp>
    </p:spTree>
    <p:extLst>
      <p:ext uri="{BB962C8B-B14F-4D97-AF65-F5344CB8AC3E}">
        <p14:creationId xmlns:p14="http://schemas.microsoft.com/office/powerpoint/2010/main" val="3239274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מכאן שזוהי ארכיטקטורת ה</a:t>
            </a:r>
            <a:r>
              <a:rPr lang="en-US" dirty="0"/>
              <a:t>IoT </a:t>
            </a:r>
            <a:r>
              <a:rPr lang="he-IL" dirty="0"/>
              <a:t> שבנינו עד עכשיו ,שמתחילה מדגימה הפיזי של מדדי הצמח בשטח ועד לעיבוד בענן וקבלת התראות לנייד בזמן אמת. </a:t>
            </a:r>
          </a:p>
          <a:p>
            <a:r>
              <a:rPr lang="he-IL" dirty="0"/>
              <a:t>כעת , נעבור לשלב האחרון בשרשרת שלנו: הצגת ממשק המשתמש (</a:t>
            </a:r>
            <a:r>
              <a:rPr lang="en-US" dirty="0"/>
              <a:t>Dashboard</a:t>
            </a:r>
            <a:r>
              <a:rPr lang="he-IL" dirty="0"/>
              <a:t>)</a:t>
            </a:r>
            <a:r>
              <a:rPr lang="en-US" dirty="0"/>
              <a:t> </a:t>
            </a:r>
            <a:r>
              <a:rPr lang="he-IL" dirty="0"/>
              <a:t>וניתוח התוצאות שהתקבלו מהחיישנים.</a:t>
            </a:r>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28</a:t>
            </a:fld>
            <a:endParaRPr lang="he-IL"/>
          </a:p>
        </p:txBody>
      </p:sp>
    </p:spTree>
    <p:extLst>
      <p:ext uri="{BB962C8B-B14F-4D97-AF65-F5344CB8AC3E}">
        <p14:creationId xmlns:p14="http://schemas.microsoft.com/office/powerpoint/2010/main" val="1573260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בשלב הזה אנחנו עוברים מנתונים גולמיים ויזואליות עבור המשתמש.</a:t>
            </a:r>
          </a:p>
          <a:p>
            <a:r>
              <a:rPr lang="he-IL" dirty="0"/>
              <a:t>למרות שכל המידע נשמר ב-</a:t>
            </a:r>
            <a:r>
              <a:rPr lang="en-US" b="1" dirty="0"/>
              <a:t>DynamoDB</a:t>
            </a:r>
            <a:r>
              <a:rPr lang="he-IL" b="1" dirty="0"/>
              <a:t> </a:t>
            </a:r>
            <a:r>
              <a:rPr lang="en-US" dirty="0"/>
              <a:t>, </a:t>
            </a:r>
            <a:r>
              <a:rPr lang="he-IL" dirty="0"/>
              <a:t>בחרנו להוסיף שכבה ייעודית של </a:t>
            </a:r>
            <a:r>
              <a:rPr lang="en-US" b="1" dirty="0" err="1"/>
              <a:t>QuestDB</a:t>
            </a:r>
            <a:r>
              <a:rPr lang="he-IL" b="1" dirty="0"/>
              <a:t> </a:t>
            </a:r>
            <a:r>
              <a:rPr lang="en-US" dirty="0"/>
              <a:t> </a:t>
            </a:r>
            <a:r>
              <a:rPr lang="he-IL" dirty="0"/>
              <a:t>ו </a:t>
            </a:r>
            <a:r>
              <a:rPr lang="en-US" b="1" dirty="0"/>
              <a:t>Grafana</a:t>
            </a:r>
            <a:r>
              <a:rPr lang="he-IL" b="1" dirty="0"/>
              <a:t> </a:t>
            </a:r>
            <a:r>
              <a:rPr lang="en-US" dirty="0"/>
              <a:t> </a:t>
            </a:r>
            <a:r>
              <a:rPr lang="he-IL" dirty="0"/>
              <a:t>מהסיבות הבאות:</a:t>
            </a:r>
          </a:p>
          <a:p>
            <a:endParaRPr lang="he-IL" b="1" dirty="0"/>
          </a:p>
          <a:p>
            <a:r>
              <a:rPr lang="he-IL" b="1" dirty="0"/>
              <a:t>המעבר לנתוני זמן (</a:t>
            </a:r>
            <a:r>
              <a:rPr lang="en-US" b="1" dirty="0"/>
              <a:t>Time-Series Ingestion</a:t>
            </a:r>
            <a:r>
              <a:rPr lang="he-IL" b="1" dirty="0"/>
              <a:t> )</a:t>
            </a:r>
            <a:r>
              <a:rPr lang="en-US" b="1" dirty="0"/>
              <a:t>:</a:t>
            </a:r>
            <a:r>
              <a:rPr lang="en-US" dirty="0"/>
              <a:t> </a:t>
            </a:r>
            <a:r>
              <a:rPr lang="he-IL" dirty="0"/>
              <a:t> אנחנו מושכים את הנתונים מה-</a:t>
            </a:r>
            <a:r>
              <a:rPr lang="en-US" dirty="0"/>
              <a:t>DynamoDB</a:t>
            </a:r>
            <a:r>
              <a:rPr lang="he-IL" dirty="0"/>
              <a:t> </a:t>
            </a:r>
            <a:r>
              <a:rPr lang="en-US" dirty="0"/>
              <a:t> </a:t>
            </a:r>
            <a:r>
              <a:rPr lang="he-IL" dirty="0"/>
              <a:t>ומזרימים אותם לתוך </a:t>
            </a:r>
            <a:r>
              <a:rPr lang="en-US" b="1" dirty="0" err="1"/>
              <a:t>QuestDB</a:t>
            </a:r>
            <a:r>
              <a:rPr lang="he-IL" b="1" dirty="0"/>
              <a:t> </a:t>
            </a:r>
            <a:r>
              <a:rPr lang="en-US" dirty="0"/>
              <a:t>. </a:t>
            </a:r>
            <a:endParaRPr lang="he-IL" dirty="0"/>
          </a:p>
          <a:p>
            <a:r>
              <a:rPr lang="he-IL" dirty="0"/>
              <a:t>מכיוון שמדובר בבסיס נתונים ייעודי לסדרות זמן, הוא מאפשר לנו לבצע שאילתות מורכבות וחישובים (כמו ממוצעי לחות שבועיים) במהירות אדירה ש-</a:t>
            </a:r>
            <a:r>
              <a:rPr lang="en-US" dirty="0"/>
              <a:t>DynamoDB </a:t>
            </a:r>
            <a:r>
              <a:rPr lang="he-IL" dirty="0"/>
              <a:t> לא מותאם אליה.</a:t>
            </a:r>
          </a:p>
          <a:p>
            <a:endParaRPr lang="he-IL" b="1" dirty="0"/>
          </a:p>
          <a:p>
            <a:r>
              <a:rPr lang="he-IL" b="1" dirty="0"/>
              <a:t>הצגה ויזואלית ב-</a:t>
            </a:r>
            <a:r>
              <a:rPr lang="en-US" b="1" dirty="0"/>
              <a:t>Grafana</a:t>
            </a:r>
            <a:r>
              <a:rPr lang="he-IL" b="1" dirty="0"/>
              <a:t> </a:t>
            </a:r>
            <a:r>
              <a:rPr lang="en-US" b="1" dirty="0"/>
              <a:t>:</a:t>
            </a:r>
            <a:r>
              <a:rPr lang="en-US" dirty="0"/>
              <a:t> </a:t>
            </a:r>
            <a:r>
              <a:rPr lang="he-IL" dirty="0"/>
              <a:t>מ-</a:t>
            </a:r>
            <a:r>
              <a:rPr lang="en-US" dirty="0" err="1"/>
              <a:t>QuestDB</a:t>
            </a:r>
            <a:r>
              <a:rPr lang="en-US" dirty="0"/>
              <a:t> </a:t>
            </a:r>
            <a:r>
              <a:rPr lang="he-IL" dirty="0"/>
              <a:t> המידע עובר ישירות ל-</a:t>
            </a:r>
            <a:r>
              <a:rPr lang="en-US" b="1" dirty="0"/>
              <a:t>Grafana</a:t>
            </a:r>
            <a:r>
              <a:rPr lang="en-US" dirty="0"/>
              <a:t> </a:t>
            </a:r>
            <a:r>
              <a:rPr lang="he-IL" dirty="0"/>
              <a:t> לצורך </a:t>
            </a:r>
            <a:r>
              <a:rPr lang="en-US" dirty="0"/>
              <a:t>'Time-series visualization’ </a:t>
            </a:r>
            <a:r>
              <a:rPr lang="he-IL" dirty="0"/>
              <a:t>,</a:t>
            </a:r>
            <a:r>
              <a:rPr lang="en-US" dirty="0"/>
              <a:t> </a:t>
            </a:r>
            <a:r>
              <a:rPr lang="he-IL" dirty="0"/>
              <a:t>זהו הכלי שמאפשר לנו לבנות </a:t>
            </a:r>
            <a:r>
              <a:rPr lang="he-IL" dirty="0" err="1"/>
              <a:t>דאשבורדים</a:t>
            </a:r>
            <a:r>
              <a:rPr lang="he-IL" dirty="0"/>
              <a:t> אינטראקטיביים עם גרפים חיים,</a:t>
            </a:r>
            <a:r>
              <a:rPr lang="en-US" dirty="0"/>
              <a:t> </a:t>
            </a:r>
            <a:r>
              <a:rPr lang="he-IL" dirty="0"/>
              <a:t> במקום שהמשתמש יראה רק שורות של מספרים.</a:t>
            </a:r>
          </a:p>
          <a:p>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29</a:t>
            </a:fld>
            <a:endParaRPr lang="he-IL"/>
          </a:p>
        </p:txBody>
      </p:sp>
    </p:spTree>
    <p:extLst>
      <p:ext uri="{BB962C8B-B14F-4D97-AF65-F5344CB8AC3E}">
        <p14:creationId xmlns:p14="http://schemas.microsoft.com/office/powerpoint/2010/main" val="2568441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לסיכום ניתן לראות בשקף הזה את </a:t>
            </a:r>
            <a:r>
              <a:rPr lang="en-US" dirty="0"/>
              <a:t>GRAFANA</a:t>
            </a:r>
            <a:r>
              <a:rPr lang="he-IL" dirty="0"/>
              <a:t> מתעדכנת בזמן אמת ומאפשרת דיוק גבוהה יותר מהאתר שבנינו למעקב אחר העציץ</a:t>
            </a:r>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30</a:t>
            </a:fld>
            <a:endParaRPr lang="he-IL"/>
          </a:p>
        </p:txBody>
      </p:sp>
    </p:spTree>
    <p:extLst>
      <p:ext uri="{BB962C8B-B14F-4D97-AF65-F5344CB8AC3E}">
        <p14:creationId xmlns:p14="http://schemas.microsoft.com/office/powerpoint/2010/main" val="93003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לצורך בדיקת נכונות המערכת ופיתוח הרעיון חיפשנו מאמרים שמשלבים מערכת השקיה חכמה עם </a:t>
            </a:r>
            <a:r>
              <a:rPr lang="en-US" dirty="0"/>
              <a:t>IoT</a:t>
            </a:r>
            <a:r>
              <a:rPr lang="he-IL" dirty="0"/>
              <a:t>.</a:t>
            </a:r>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4</a:t>
            </a:fld>
            <a:endParaRPr lang="he-IL"/>
          </a:p>
        </p:txBody>
      </p:sp>
    </p:spTree>
    <p:extLst>
      <p:ext uri="{BB962C8B-B14F-4D97-AF65-F5344CB8AC3E}">
        <p14:creationId xmlns:p14="http://schemas.microsoft.com/office/powerpoint/2010/main" val="1902679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לסיכום זהו הגרף הסופי של ארכיטקטורת ה </a:t>
            </a:r>
            <a:r>
              <a:rPr lang="en-US" dirty="0"/>
              <a:t>IoT </a:t>
            </a:r>
            <a:r>
              <a:rPr lang="he-IL" dirty="0"/>
              <a:t> שבנינו משלב הפיזי של דגימה עציץ דרך שליחת הנתונים </a:t>
            </a:r>
            <a:r>
              <a:rPr lang="he-IL" dirty="0" err="1"/>
              <a:t>בפרוטוקות</a:t>
            </a:r>
            <a:r>
              <a:rPr lang="he-IL" dirty="0"/>
              <a:t> </a:t>
            </a:r>
            <a:r>
              <a:rPr lang="en-US" dirty="0"/>
              <a:t>MQTT</a:t>
            </a:r>
            <a:r>
              <a:rPr lang="he-IL" dirty="0"/>
              <a:t> חציית חשבונות שליחת מסרונים לנייד ובניית </a:t>
            </a:r>
            <a:r>
              <a:rPr lang="he-IL" dirty="0" err="1"/>
              <a:t>דשבורג</a:t>
            </a:r>
            <a:r>
              <a:rPr lang="he-IL" dirty="0"/>
              <a:t> מקומי ל </a:t>
            </a:r>
            <a:r>
              <a:rPr lang="en-US" dirty="0"/>
              <a:t>GRAFANA</a:t>
            </a:r>
            <a:r>
              <a:rPr lang="he-IL" dirty="0"/>
              <a:t> .</a:t>
            </a:r>
          </a:p>
          <a:p>
            <a:endParaRPr lang="he-IL"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31</a:t>
            </a:fld>
            <a:endParaRPr lang="he-IL"/>
          </a:p>
        </p:txBody>
      </p:sp>
    </p:spTree>
    <p:extLst>
      <p:ext uri="{BB962C8B-B14F-4D97-AF65-F5344CB8AC3E}">
        <p14:creationId xmlns:p14="http://schemas.microsoft.com/office/powerpoint/2010/main" val="3858955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pPr marL="228600" indent="-228600">
              <a:buAutoNum type="arabicPeriod"/>
            </a:pPr>
            <a:r>
              <a:rPr lang="he-IL" dirty="0"/>
              <a:t>כמות החיבורים על ה-</a:t>
            </a:r>
            <a:r>
              <a:rPr lang="en-US" dirty="0"/>
              <a:t>ESP32</a:t>
            </a:r>
            <a:r>
              <a:rPr lang="he-IL" dirty="0"/>
              <a:t> מוגבלת בעיקר. בנוסף ככל שמוסיפים יותר רכיבים (בעיקר </a:t>
            </a:r>
            <a:r>
              <a:rPr lang="en-US" dirty="0"/>
              <a:t>ADC</a:t>
            </a:r>
            <a:r>
              <a:rPr lang="he-IL" dirty="0"/>
              <a:t>) יש יותר עומס, יותר רעש ויותר רעש במדידות.</a:t>
            </a:r>
            <a:br>
              <a:rPr lang="en-US" dirty="0"/>
            </a:br>
            <a:r>
              <a:rPr lang="he-IL" dirty="0" err="1"/>
              <a:t>הפיתרון</a:t>
            </a:r>
            <a:r>
              <a:rPr lang="he-IL" dirty="0"/>
              <a:t> לכך הוא הוספת </a:t>
            </a:r>
            <a:r>
              <a:rPr lang="en-US" dirty="0"/>
              <a:t>ESP32</a:t>
            </a:r>
            <a:r>
              <a:rPr lang="he-IL" dirty="0"/>
              <a:t> נוסף שיתחבר ל-</a:t>
            </a:r>
            <a:r>
              <a:rPr lang="en-US" dirty="0"/>
              <a:t>AWS IoT Core</a:t>
            </a:r>
            <a:r>
              <a:rPr lang="he-IL" dirty="0"/>
              <a:t> עם תעודה משלו ויפרסם ל-</a:t>
            </a:r>
            <a:r>
              <a:rPr lang="en-US" dirty="0"/>
              <a:t>S3</a:t>
            </a:r>
            <a:r>
              <a:rPr lang="he-IL" dirty="0"/>
              <a:t> ל-</a:t>
            </a:r>
            <a:r>
              <a:rPr lang="en-US" dirty="0"/>
              <a:t>topics</a:t>
            </a:r>
            <a:r>
              <a:rPr lang="he-IL" dirty="0"/>
              <a:t> בהתאם לצמחים הספציפיים שאותם דוגם – מה שמעלה את עלות הפרויקט ואת סיבוכיות הפרויקט.</a:t>
            </a:r>
          </a:p>
          <a:p>
            <a:pPr marL="228600" indent="-228600">
              <a:buAutoNum type="arabicPeriod"/>
            </a:pPr>
            <a:endParaRPr lang="he-IL" dirty="0"/>
          </a:p>
          <a:p>
            <a:pPr marL="228600" indent="-228600">
              <a:buAutoNum type="arabicPeriod"/>
            </a:pPr>
            <a:r>
              <a:rPr lang="he-IL" dirty="0"/>
              <a:t>החוטים על ה-</a:t>
            </a:r>
            <a:r>
              <a:rPr lang="en-US" dirty="0"/>
              <a:t>breadboard</a:t>
            </a:r>
            <a:r>
              <a:rPr lang="he-IL" dirty="0"/>
              <a:t> ואלו שמחברים בין הבקר לחיישנים נוטים לצאת וברגע שיש נתק אנחנו מקבלים ערכים לא הגיוניים (לפעמים!) במוצא שיכול להגיד על 100% (או על 50% לחות).</a:t>
            </a:r>
            <a:br>
              <a:rPr lang="en-US" dirty="0"/>
            </a:br>
            <a:r>
              <a:rPr lang="he-IL" dirty="0" err="1"/>
              <a:t>הפיתרון</a:t>
            </a:r>
            <a:r>
              <a:rPr lang="he-IL" dirty="0"/>
              <a:t> הראשוני הייתה לתת מגבלה עבור ערכים לא הגיוניים אבל לפעמים הערכים שמתקבלים כרעש עבור חוט מנותק מחיישני הלחות באדמה מביאים ערכים בגבולות הנורמה של החיישן (10%-90%).</a:t>
            </a:r>
            <a:br>
              <a:rPr lang="en-US" dirty="0"/>
            </a:br>
            <a:r>
              <a:rPr lang="he-IL" dirty="0"/>
              <a:t>לכן הפתרון הנוסף שיש לבעיה זו היא שימוש במטריצה רחבה יותר או אפילו </a:t>
            </a:r>
            <a:r>
              <a:rPr lang="en-US" dirty="0"/>
              <a:t>PCB</a:t>
            </a:r>
            <a:r>
              <a:rPr lang="he-IL" dirty="0"/>
              <a:t> עם קיבוע חוטים וחיבורים מותאמים – פתרון שמשפר משמעותית את איכות המדידות אך מעלה את עלות הפרויקט ואת סיבוכיות הפרויקט בשל צורך בבנייה או הזמנה של </a:t>
            </a:r>
            <a:r>
              <a:rPr lang="en-US" dirty="0"/>
              <a:t>PCB</a:t>
            </a:r>
            <a:r>
              <a:rPr lang="he-IL" dirty="0"/>
              <a:t> מותאם אישית.</a:t>
            </a:r>
          </a:p>
          <a:p>
            <a:pPr marL="228600" indent="-228600">
              <a:buAutoNum type="arabicPeriod"/>
            </a:pPr>
            <a:endParaRPr lang="he-IL" dirty="0"/>
          </a:p>
          <a:p>
            <a:pPr marL="228600" indent="-228600">
              <a:buAutoNum type="arabicPeriod"/>
            </a:pPr>
            <a:r>
              <a:rPr lang="he-IL" dirty="0"/>
              <a:t>לפעמים ה-</a:t>
            </a:r>
            <a:r>
              <a:rPr lang="en-US" dirty="0"/>
              <a:t>ESP32</a:t>
            </a:r>
            <a:r>
              <a:rPr lang="he-IL" dirty="0"/>
              <a:t> לא מצליח להתחבר ל-</a:t>
            </a:r>
            <a:r>
              <a:rPr lang="en-US" dirty="0" err="1"/>
              <a:t>WiFi</a:t>
            </a:r>
            <a:r>
              <a:rPr lang="he-IL" dirty="0"/>
              <a:t> או ל-</a:t>
            </a:r>
            <a:r>
              <a:rPr lang="en-US" dirty="0"/>
              <a:t>AWS</a:t>
            </a:r>
            <a:r>
              <a:rPr lang="he-IL" dirty="0"/>
              <a:t> אך אין לו איך להתריע על כך.</a:t>
            </a:r>
            <a:br>
              <a:rPr lang="en-US" dirty="0"/>
            </a:br>
            <a:r>
              <a:rPr lang="he-IL" dirty="0"/>
              <a:t>הפתרון הפשוט היה להוסיף זמני עדכון באתרים ותצוגה בעזרת </a:t>
            </a:r>
            <a:r>
              <a:rPr lang="en-US" dirty="0"/>
              <a:t>LED</a:t>
            </a:r>
            <a:r>
              <a:rPr lang="he-IL" dirty="0"/>
              <a:t> שמראה כי לצמח אין מים למרות שאין חיבור לרשת – דבר שנעשה וכעת אפשר לראות בכל האתרים מתי פעם אחרונה התקבל עדכון מהחיישנים וברגע שאין לו מים נורת ה-</a:t>
            </a:r>
            <a:r>
              <a:rPr lang="en-US" dirty="0"/>
              <a:t>LED</a:t>
            </a:r>
            <a:r>
              <a:rPr lang="he-IL" dirty="0"/>
              <a:t> מהבהבת או מראה אור יציב.</a:t>
            </a:r>
            <a:br>
              <a:rPr lang="en-US" dirty="0"/>
            </a:br>
            <a:r>
              <a:rPr lang="he-IL" dirty="0"/>
              <a:t>פתרון נוסף הוא להוסיף </a:t>
            </a:r>
            <a:r>
              <a:rPr lang="en-US" dirty="0"/>
              <a:t>retry</a:t>
            </a:r>
            <a:r>
              <a:rPr lang="he-IL" dirty="0"/>
              <a:t> עם </a:t>
            </a:r>
            <a:r>
              <a:rPr lang="en-US" dirty="0"/>
              <a:t>backoff</a:t>
            </a:r>
            <a:r>
              <a:rPr lang="he-IL" dirty="0"/>
              <a:t> ששומר את המדידות האחרונות של הבקר בזיכרון.</a:t>
            </a:r>
          </a:p>
          <a:p>
            <a:pPr marL="228600" indent="-228600">
              <a:buAutoNum type="arabicPeriod"/>
            </a:pPr>
            <a:endParaRPr lang="he-IL" dirty="0"/>
          </a:p>
          <a:p>
            <a:pPr marL="228600" indent="-228600">
              <a:buAutoNum type="arabicPeriod"/>
            </a:pPr>
            <a:r>
              <a:rPr lang="he-IL" dirty="0"/>
              <a:t>חיישני לחות אנלוגיים מושפעים מרעש, אורך כבל וסוג אדמה.</a:t>
            </a:r>
            <a:br>
              <a:rPr lang="en-US" dirty="0"/>
            </a:br>
            <a:r>
              <a:rPr lang="he-IL" dirty="0"/>
              <a:t>הפתרון הראשוני שעשינו הוא מיצוע של 500 דגימות ושליחת הערך הממוצע שהתקבל – למרות שאת הפתרון הזה ניתן לשפר על ידי הוספת דגימות נוספות למיצוע.</a:t>
            </a:r>
            <a:br>
              <a:rPr lang="en-US" dirty="0"/>
            </a:br>
            <a:r>
              <a:rPr lang="he-IL" dirty="0"/>
              <a:t>כמו כן לצורך התאמה לסוג האדמה יצרנו ערכים לכיול של החיישנים </a:t>
            </a:r>
            <a:r>
              <a:rPr lang="en-US" dirty="0"/>
              <a:t>RAW_AT_0, RAW_AT_100</a:t>
            </a:r>
            <a:r>
              <a:rPr lang="he-IL" dirty="0"/>
              <a:t> ובהתאם לתוצאה החיישן יודע איזה ערך לתת בין 0-100.</a:t>
            </a:r>
          </a:p>
          <a:p>
            <a:pPr marL="228600" indent="-228600">
              <a:buAutoNum type="arabicPeriod"/>
            </a:pPr>
            <a:endParaRPr lang="he-IL" dirty="0"/>
          </a:p>
          <a:p>
            <a:pPr marL="228600" indent="-228600">
              <a:buAutoNum type="arabicPeriod"/>
            </a:pPr>
            <a:r>
              <a:rPr lang="en-US" dirty="0"/>
              <a:t>CloudFront</a:t>
            </a:r>
            <a:r>
              <a:rPr lang="he-IL" dirty="0"/>
              <a:t> </a:t>
            </a:r>
            <a:r>
              <a:rPr lang="en-US" dirty="0"/>
              <a:t> </a:t>
            </a:r>
            <a:r>
              <a:rPr lang="he-IL" dirty="0"/>
              <a:t>מצוין ל-</a:t>
            </a:r>
            <a:r>
              <a:rPr lang="en-US" dirty="0"/>
              <a:t>HTTPS</a:t>
            </a:r>
            <a:r>
              <a:rPr lang="he-IL" dirty="0"/>
              <a:t> </a:t>
            </a:r>
            <a:r>
              <a:rPr lang="en-US" dirty="0"/>
              <a:t> </a:t>
            </a:r>
            <a:r>
              <a:rPr lang="he-IL" dirty="0"/>
              <a:t>וביצועים, אבל </a:t>
            </a:r>
            <a:r>
              <a:rPr lang="en-US" dirty="0"/>
              <a:t>Cache </a:t>
            </a:r>
            <a:r>
              <a:rPr lang="he-IL" dirty="0"/>
              <a:t> יכול להציג מידע ישן אם לא מגדירים נכון</a:t>
            </a:r>
            <a:br>
              <a:rPr lang="en-US" dirty="0"/>
            </a:br>
            <a:r>
              <a:rPr lang="he-IL" dirty="0"/>
              <a:t>כדי להימנע משמירת מידע לא רלוונטי שמרנו ב-</a:t>
            </a:r>
            <a:r>
              <a:rPr lang="en-US" dirty="0"/>
              <a:t>S3</a:t>
            </a:r>
            <a:r>
              <a:rPr lang="he-IL" dirty="0"/>
              <a:t> רק את המידע הרלוונטי שהוא הערך האחרון שנשמר, ולצורך עדכון ללא </a:t>
            </a:r>
            <a:r>
              <a:rPr lang="en-US" dirty="0"/>
              <a:t>catch</a:t>
            </a:r>
            <a:r>
              <a:rPr lang="he-IL" dirty="0"/>
              <a:t> השתמשנו ב-</a:t>
            </a:r>
            <a:r>
              <a:rPr lang="en-US" dirty="0"/>
              <a:t>invalidation</a:t>
            </a:r>
            <a:r>
              <a:rPr lang="he-IL" dirty="0"/>
              <a:t> כדי שה-</a:t>
            </a:r>
            <a:r>
              <a:rPr lang="en-US" dirty="0" err="1"/>
              <a:t>cloudfront</a:t>
            </a:r>
            <a:r>
              <a:rPr lang="he-IL" dirty="0"/>
              <a:t> ידע שבכל פעם שהוא מקבל ערך חדש הוא ידרוס את התוצאה הקודמת כי יש ערך חדש שהוא צריך להתייחס אליה.</a:t>
            </a:r>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32</a:t>
            </a:fld>
            <a:endParaRPr lang="he-IL"/>
          </a:p>
        </p:txBody>
      </p:sp>
    </p:spTree>
    <p:extLst>
      <p:ext uri="{BB962C8B-B14F-4D97-AF65-F5344CB8AC3E}">
        <p14:creationId xmlns:p14="http://schemas.microsoft.com/office/powerpoint/2010/main" val="2110072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עלות החומרה :</a:t>
            </a:r>
            <a:br>
              <a:rPr lang="en-US" dirty="0"/>
            </a:br>
            <a:r>
              <a:rPr lang="he-IL" dirty="0"/>
              <a:t>את העלות של החומרה הנדרשת חישבנו לאחר רכישה של חוסרים וחיפוש מחרים באינטרנט .</a:t>
            </a:r>
          </a:p>
          <a:p>
            <a:r>
              <a:rPr lang="he-IL" dirty="0"/>
              <a:t>עלות של </a:t>
            </a:r>
            <a:r>
              <a:rPr lang="en-US" dirty="0"/>
              <a:t>ESP32 </a:t>
            </a:r>
            <a:r>
              <a:rPr lang="en-US" dirty="0" err="1"/>
              <a:t>DevKit</a:t>
            </a:r>
            <a:r>
              <a:rPr lang="en-US" dirty="0"/>
              <a:t> V4</a:t>
            </a:r>
            <a:r>
              <a:rPr lang="he-IL" dirty="0"/>
              <a:t> היא 9.36 שקל</a:t>
            </a:r>
          </a:p>
          <a:p>
            <a:r>
              <a:rPr lang="he-IL" dirty="0"/>
              <a:t>המחיר של </a:t>
            </a:r>
            <a:r>
              <a:rPr lang="en-US" dirty="0"/>
              <a:t>DHT22</a:t>
            </a:r>
            <a:r>
              <a:rPr lang="he-IL" dirty="0"/>
              <a:t> היא 5.12 שקל </a:t>
            </a:r>
          </a:p>
          <a:p>
            <a:r>
              <a:rPr lang="he-IL" dirty="0"/>
              <a:t>ג</a:t>
            </a:r>
            <a:r>
              <a:rPr lang="en-US" dirty="0"/>
              <a:t>'</a:t>
            </a:r>
            <a:r>
              <a:rPr lang="he-IL" dirty="0"/>
              <a:t>מפרים עולים 7.31 שקל לחבילה</a:t>
            </a:r>
          </a:p>
          <a:p>
            <a:r>
              <a:rPr lang="he-IL" dirty="0"/>
              <a:t>וחיישני הלחות אותם רכשנו עולים בערך 16,5 שקל ל 5  יחידות .</a:t>
            </a:r>
          </a:p>
          <a:p>
            <a:endParaRPr lang="he-IL"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33</a:t>
            </a:fld>
            <a:endParaRPr lang="he-IL"/>
          </a:p>
        </p:txBody>
      </p:sp>
    </p:spTree>
    <p:extLst>
      <p:ext uri="{BB962C8B-B14F-4D97-AF65-F5344CB8AC3E}">
        <p14:creationId xmlns:p14="http://schemas.microsoft.com/office/powerpoint/2010/main" val="315340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D21BD-5912-9BDE-CE9C-D9D219A9C7E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84ADC63-C779-37C5-4493-EBC2BDEDB0A5}"/>
              </a:ext>
            </a:extLst>
          </p:cNvPr>
          <p:cNvSpPr>
            <a:spLocks noGrp="1" noRot="1" noChangeAspect="1"/>
          </p:cNvSpPr>
          <p:nvPr>
            <p:ph type="sldImg"/>
          </p:nvPr>
        </p:nvSpPr>
        <p:spPr/>
        <p:txBody>
          <a:bodyPr/>
          <a:lstStyle/>
          <a:p>
            <a:endParaRPr lang="LID4096"/>
          </a:p>
        </p:txBody>
      </p:sp>
      <p:sp>
        <p:nvSpPr>
          <p:cNvPr id="3" name="מציין מיקום של הערות 2">
            <a:extLst>
              <a:ext uri="{FF2B5EF4-FFF2-40B4-BE49-F238E27FC236}">
                <a16:creationId xmlns:a16="http://schemas.microsoft.com/office/drawing/2014/main" id="{D4E88FD2-36C2-E5FD-5646-B7ADADAB747E}"/>
              </a:ext>
            </a:extLst>
          </p:cNvPr>
          <p:cNvSpPr>
            <a:spLocks noGrp="1"/>
          </p:cNvSpPr>
          <p:nvPr>
            <p:ph type="body" idx="1"/>
          </p:nvPr>
        </p:nvSpPr>
        <p:spPr/>
        <p:txBody>
          <a:bodyPr/>
          <a:lstStyle/>
          <a:p>
            <a:r>
              <a:rPr lang="he-IL" dirty="0"/>
              <a:t>עלות שירותי ה </a:t>
            </a:r>
            <a:r>
              <a:rPr lang="en-US" dirty="0"/>
              <a:t>IoT</a:t>
            </a:r>
            <a:r>
              <a:rPr lang="he-IL" dirty="0"/>
              <a:t> :</a:t>
            </a:r>
            <a:br>
              <a:rPr lang="en-US" dirty="0"/>
            </a:br>
            <a:r>
              <a:rPr lang="he-IL" dirty="0"/>
              <a:t>אז העלות של </a:t>
            </a:r>
            <a:r>
              <a:rPr lang="he-IL" dirty="0" err="1"/>
              <a:t>של</a:t>
            </a:r>
            <a:r>
              <a:rPr lang="he-IL" dirty="0"/>
              <a:t> השימוש בשירות ל 10 ימי עבודה :</a:t>
            </a:r>
            <a:br>
              <a:rPr lang="en-US" dirty="0"/>
            </a:br>
            <a:r>
              <a:rPr lang="he-IL" dirty="0"/>
              <a:t>בחשבון השולח </a:t>
            </a:r>
            <a:r>
              <a:rPr lang="he-IL" dirty="0" err="1"/>
              <a:t>הייה</a:t>
            </a:r>
            <a:r>
              <a:rPr lang="he-IL" dirty="0"/>
              <a:t> חיובי בסך שך 0.09 סנט</a:t>
            </a:r>
          </a:p>
          <a:p>
            <a:r>
              <a:rPr lang="he-IL" dirty="0"/>
              <a:t>בחשבון המקבל ושלוח ההתראות ראינו חיובים של 1.1 סנט </a:t>
            </a:r>
          </a:p>
          <a:p>
            <a:r>
              <a:rPr lang="he-IL" dirty="0"/>
              <a:t>ומכאן הגענו לעלות 6 סנט לחודש .</a:t>
            </a:r>
          </a:p>
          <a:p>
            <a:endParaRPr lang="he-IL" dirty="0"/>
          </a:p>
        </p:txBody>
      </p:sp>
      <p:sp>
        <p:nvSpPr>
          <p:cNvPr id="4" name="מציין מיקום של מספר שקופית 3">
            <a:extLst>
              <a:ext uri="{FF2B5EF4-FFF2-40B4-BE49-F238E27FC236}">
                <a16:creationId xmlns:a16="http://schemas.microsoft.com/office/drawing/2014/main" id="{6AE6548E-79B1-61A2-E888-C1508047B0FB}"/>
              </a:ext>
            </a:extLst>
          </p:cNvPr>
          <p:cNvSpPr>
            <a:spLocks noGrp="1"/>
          </p:cNvSpPr>
          <p:nvPr>
            <p:ph type="sldNum" sz="quarter" idx="5"/>
          </p:nvPr>
        </p:nvSpPr>
        <p:spPr/>
        <p:txBody>
          <a:bodyPr/>
          <a:lstStyle/>
          <a:p>
            <a:fld id="{23958654-9C2F-45AA-93DC-F84CE659BD49}" type="slidenum">
              <a:rPr lang="he-IL" smtClean="0"/>
              <a:t>34</a:t>
            </a:fld>
            <a:endParaRPr lang="he-IL"/>
          </a:p>
        </p:txBody>
      </p:sp>
    </p:spTree>
    <p:extLst>
      <p:ext uri="{BB962C8B-B14F-4D97-AF65-F5344CB8AC3E}">
        <p14:creationId xmlns:p14="http://schemas.microsoft.com/office/powerpoint/2010/main" val="1537560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4B6F2-FBF6-348A-4C98-26E1490B443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5A0AEB6-982F-2DB9-F7FF-54AB4A741A6C}"/>
              </a:ext>
            </a:extLst>
          </p:cNvPr>
          <p:cNvSpPr>
            <a:spLocks noGrp="1" noRot="1" noChangeAspect="1"/>
          </p:cNvSpPr>
          <p:nvPr>
            <p:ph type="sldImg"/>
          </p:nvPr>
        </p:nvSpPr>
        <p:spPr/>
        <p:txBody>
          <a:bodyPr/>
          <a:lstStyle/>
          <a:p>
            <a:endParaRPr lang="LID4096"/>
          </a:p>
        </p:txBody>
      </p:sp>
      <p:sp>
        <p:nvSpPr>
          <p:cNvPr id="3" name="מציין מיקום של הערות 2">
            <a:extLst>
              <a:ext uri="{FF2B5EF4-FFF2-40B4-BE49-F238E27FC236}">
                <a16:creationId xmlns:a16="http://schemas.microsoft.com/office/drawing/2014/main" id="{79502374-BA26-BCE9-23B3-093F8C40ACC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מכאן שעלות </a:t>
            </a:r>
            <a:r>
              <a:rPr lang="he-IL" dirty="0" err="1"/>
              <a:t>הפרוייקט</a:t>
            </a:r>
            <a:r>
              <a:rPr lang="he-IL" dirty="0"/>
              <a:t> הכוללת חומרה ושירותי ענן הגיעה לבערך 15.13 דולר , עבור שימוש של חודש בודד עבור 2 צמחים .</a:t>
            </a:r>
          </a:p>
          <a:p>
            <a:endParaRPr lang="he-IL" dirty="0"/>
          </a:p>
        </p:txBody>
      </p:sp>
      <p:sp>
        <p:nvSpPr>
          <p:cNvPr id="4" name="מציין מיקום של מספר שקופית 3">
            <a:extLst>
              <a:ext uri="{FF2B5EF4-FFF2-40B4-BE49-F238E27FC236}">
                <a16:creationId xmlns:a16="http://schemas.microsoft.com/office/drawing/2014/main" id="{6CE8A03E-06A2-752F-868F-FB3952A9C854}"/>
              </a:ext>
            </a:extLst>
          </p:cNvPr>
          <p:cNvSpPr>
            <a:spLocks noGrp="1"/>
          </p:cNvSpPr>
          <p:nvPr>
            <p:ph type="sldNum" sz="quarter" idx="5"/>
          </p:nvPr>
        </p:nvSpPr>
        <p:spPr/>
        <p:txBody>
          <a:bodyPr/>
          <a:lstStyle/>
          <a:p>
            <a:fld id="{23958654-9C2F-45AA-93DC-F84CE659BD49}" type="slidenum">
              <a:rPr lang="he-IL" smtClean="0"/>
              <a:t>35</a:t>
            </a:fld>
            <a:endParaRPr lang="he-IL"/>
          </a:p>
        </p:txBody>
      </p:sp>
    </p:spTree>
    <p:extLst>
      <p:ext uri="{BB962C8B-B14F-4D97-AF65-F5344CB8AC3E}">
        <p14:creationId xmlns:p14="http://schemas.microsoft.com/office/powerpoint/2010/main" val="1611367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לסיכום, מימשנו מערכת </a:t>
            </a:r>
            <a:r>
              <a:rPr lang="en-US" dirty="0"/>
              <a:t>IoT</a:t>
            </a:r>
            <a:r>
              <a:rPr lang="he-IL" dirty="0"/>
              <a:t> מלאה שמשלבת חומרה זולה בשטח עם ארכיטקטורת ענן מאובטחת וחכמה ב-</a:t>
            </a:r>
            <a:r>
              <a:rPr lang="en-US" dirty="0"/>
              <a:t>AWS</a:t>
            </a:r>
            <a:r>
              <a:rPr lang="he-IL" dirty="0"/>
              <a:t> </a:t>
            </a:r>
            <a:r>
              <a:rPr lang="en-US" dirty="0"/>
              <a:t>. </a:t>
            </a:r>
            <a:r>
              <a:rPr lang="he-IL" dirty="0"/>
              <a:t>המערכת מאפשרת ניטור בזמן אמת, ויזואליזציה של בנתונים והתראות </a:t>
            </a:r>
            <a:r>
              <a:rPr lang="he-IL" dirty="0" err="1"/>
              <a:t>בטלגרם</a:t>
            </a:r>
            <a:r>
              <a:rPr lang="he-IL" dirty="0"/>
              <a:t>, והכל בעלות אפסית ויכולת גדילה למספר צמחים. </a:t>
            </a:r>
          </a:p>
          <a:p>
            <a:r>
              <a:rPr lang="he-IL" dirty="0"/>
              <a:t>זהו פתרון יעיל, מאובטח ונגיש שמתאים לכל סביבה ביתית חכמה.</a:t>
            </a:r>
            <a:endParaRPr lang="LID4096" dirty="0"/>
          </a:p>
          <a:p>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36</a:t>
            </a:fld>
            <a:endParaRPr lang="he-IL"/>
          </a:p>
        </p:txBody>
      </p:sp>
    </p:spTree>
    <p:extLst>
      <p:ext uri="{BB962C8B-B14F-4D97-AF65-F5344CB8AC3E}">
        <p14:creationId xmlns:p14="http://schemas.microsoft.com/office/powerpoint/2010/main" val="120111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במאמר - </a:t>
            </a:r>
            <a:r>
              <a:rPr lang="en-US" sz="1200" b="0" i="0" u="none" strike="noStrike" kern="1200" baseline="0" dirty="0">
                <a:solidFill>
                  <a:schemeClr val="tx1"/>
                </a:solidFill>
                <a:latin typeface="+mn-lt"/>
                <a:ea typeface="+mn-ea"/>
                <a:cs typeface="+mn-cs"/>
              </a:rPr>
              <a:t> Comparative analysis of IoT-based controlled environment and uncontrolled environment plant growth monitoring system for hydroponic indoor vertical farm</a:t>
            </a:r>
            <a:endParaRPr lang="he-IL" dirty="0"/>
          </a:p>
          <a:p>
            <a:r>
              <a:rPr lang="he-IL" dirty="0"/>
              <a:t>החוקרים דנים בבעיית גדילת האוכלוסייה ברחבי העולם ביחד עם מחסור במים ובקרקע חקלאית מחייבת מעבר לשיטת חקלאות חכמה , החוקרים בודקים האם </a:t>
            </a:r>
            <a:r>
              <a:rPr lang="he-IL" dirty="0" err="1"/>
              <a:t>אוטומיזציה</a:t>
            </a:r>
            <a:r>
              <a:rPr lang="he-IL" dirty="0"/>
              <a:t> מלאה של פרמטרי מערכת הגידול כמו </a:t>
            </a:r>
            <a:r>
              <a:rPr lang="en-US" dirty="0"/>
              <a:t>PH</a:t>
            </a:r>
            <a:r>
              <a:rPr lang="he-IL" dirty="0"/>
              <a:t>, טמפרטורה ודישון באמת נותנת תוצאות טובות יותר מאשר בקרה ידנית של מגדל.  </a:t>
            </a:r>
          </a:p>
          <a:p>
            <a:endParaRPr lang="he-IL" dirty="0"/>
          </a:p>
          <a:p>
            <a:r>
              <a:rPr lang="he-IL" dirty="0"/>
              <a:t>במהלך הניסוי החוקרים עשו את המחקר על שתילי חסה.</a:t>
            </a:r>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5</a:t>
            </a:fld>
            <a:endParaRPr lang="he-IL"/>
          </a:p>
        </p:txBody>
      </p:sp>
    </p:spTree>
    <p:extLst>
      <p:ext uri="{BB962C8B-B14F-4D97-AF65-F5344CB8AC3E}">
        <p14:creationId xmlns:p14="http://schemas.microsoft.com/office/powerpoint/2010/main" val="85763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בשקף הזה אנחנו רואים השוואה בין שתי גישות שהשתמשו במאמר – המערכת הידנית הפשוטה (בצד אחד), לעומת המערכת האוטונומית המלאה (בצד השני).</a:t>
            </a:r>
          </a:p>
          <a:p>
            <a:r>
              <a:rPr lang="he-IL" b="1" dirty="0"/>
              <a:t>חלק 1: המערכת הידנית </a:t>
            </a:r>
            <a:r>
              <a:rPr lang="he-IL" dirty="0"/>
              <a:t>נתחיל עם המערכת הראשונה. זו מערכת בסיסית מאוד. יש בה אמנם חיישנים לטמפרטורה (</a:t>
            </a:r>
            <a:r>
              <a:rPr lang="en-US" dirty="0"/>
              <a:t>DHT11</a:t>
            </a:r>
            <a:r>
              <a:rPr lang="he-IL" dirty="0"/>
              <a:t>) </a:t>
            </a:r>
            <a:r>
              <a:rPr lang="en-US" dirty="0"/>
              <a:t> </a:t>
            </a:r>
            <a:r>
              <a:rPr lang="he-IL" dirty="0"/>
              <a:t>ולמדדי חומציות, אבל הם </a:t>
            </a:r>
            <a:r>
              <a:rPr lang="he-IL" b="1" dirty="0"/>
              <a:t>פסיביים</a:t>
            </a:r>
            <a:r>
              <a:rPr lang="he-IL" dirty="0"/>
              <a:t>. כלומר, הם רק מציגים מספרים לצורך רישום. אין כאן 'מוח' שמקבל החלטות. אם ה-</a:t>
            </a:r>
            <a:r>
              <a:rPr lang="en-US" dirty="0"/>
              <a:t>PH  </a:t>
            </a:r>
            <a:r>
              <a:rPr lang="he-IL" dirty="0"/>
              <a:t>לא מאוזן או שצריך דשן המגדל חייב להגיע פיזית ולבצע את התיקון ידנית.</a:t>
            </a:r>
          </a:p>
          <a:p>
            <a:endParaRPr lang="he-IL" dirty="0"/>
          </a:p>
          <a:p>
            <a:r>
              <a:rPr lang="he-IL" b="1" dirty="0"/>
              <a:t>חלק 2: המערכת האוטונומית </a:t>
            </a:r>
            <a:r>
              <a:rPr lang="he-IL" dirty="0"/>
              <a:t>לעומת זאת, המערכת השנייה היא מערכת </a:t>
            </a:r>
            <a:r>
              <a:rPr lang="en-US" dirty="0"/>
              <a:t>IoT</a:t>
            </a:r>
            <a:r>
              <a:rPr lang="he-IL" dirty="0"/>
              <a:t> מלאה שמטרתה להוציא את הגורם האנושי מהמשוואה. מבחינת חומרה, היא הרבה יותר מורכבת: היא משלבת </a:t>
            </a:r>
            <a:r>
              <a:rPr lang="en-US" b="1" dirty="0"/>
              <a:t>Arduino Mega</a:t>
            </a:r>
            <a:r>
              <a:rPr lang="he-IL" b="1" dirty="0"/>
              <a:t> </a:t>
            </a:r>
            <a:r>
              <a:rPr lang="he-IL" dirty="0"/>
              <a:t>לאיסוף הנתונים ו-</a:t>
            </a:r>
            <a:r>
              <a:rPr lang="en-US" b="1" dirty="0"/>
              <a:t>Raspberry Pi</a:t>
            </a:r>
            <a:r>
              <a:rPr lang="en-US" dirty="0"/>
              <a:t> </a:t>
            </a:r>
            <a:r>
              <a:rPr lang="he-IL" dirty="0"/>
              <a:t> לניהול המצלמות, שמדברים ביניהם.</a:t>
            </a:r>
            <a:r>
              <a:rPr lang="en-US" dirty="0"/>
              <a:t> </a:t>
            </a:r>
            <a:r>
              <a:rPr lang="he-IL" dirty="0"/>
              <a:t>יש כאן מגוון רחב של חיישנים מתקדמים – כמו חיישני זרימה, גזים ומפלס מים.</a:t>
            </a:r>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6</a:t>
            </a:fld>
            <a:endParaRPr lang="he-IL"/>
          </a:p>
        </p:txBody>
      </p:sp>
    </p:spTree>
    <p:extLst>
      <p:ext uri="{BB962C8B-B14F-4D97-AF65-F5344CB8AC3E}">
        <p14:creationId xmlns:p14="http://schemas.microsoft.com/office/powerpoint/2010/main" val="1848946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אז אחרי שהבנו את ההבדלים במבנה המערכות, בואו נראה את התוצאות בפועל. הניסוי במאמר נמשך 30 יום על צמחי חסה. בגרפים שלפניכם, הקו </a:t>
            </a:r>
            <a:r>
              <a:rPr lang="he-IL" b="1" dirty="0"/>
              <a:t>השחור</a:t>
            </a:r>
            <a:r>
              <a:rPr lang="en-US" b="1" dirty="0"/>
              <a:t> </a:t>
            </a:r>
            <a:r>
              <a:rPr lang="he-IL" b="1" dirty="0"/>
              <a:t>(</a:t>
            </a:r>
            <a:r>
              <a:rPr lang="en-US" b="1" dirty="0"/>
              <a:t>A</a:t>
            </a:r>
            <a:r>
              <a:rPr lang="he-IL" b="1" dirty="0"/>
              <a:t>)</a:t>
            </a:r>
            <a:r>
              <a:rPr lang="en-US" dirty="0"/>
              <a:t> </a:t>
            </a:r>
            <a:r>
              <a:rPr lang="he-IL" dirty="0"/>
              <a:t>מייצג את המערכת האוטונומית, והקו </a:t>
            </a:r>
            <a:r>
              <a:rPr lang="he-IL" b="1" dirty="0"/>
              <a:t>האדום (</a:t>
            </a:r>
            <a:r>
              <a:rPr lang="en-US" b="1" dirty="0"/>
              <a:t>U</a:t>
            </a:r>
            <a:r>
              <a:rPr lang="he-IL" b="1" dirty="0"/>
              <a:t>)</a:t>
            </a:r>
            <a:r>
              <a:rPr lang="en-US" dirty="0"/>
              <a:t> </a:t>
            </a:r>
            <a:r>
              <a:rPr lang="he-IL" dirty="0"/>
              <a:t>מייצג את המערכת הידנית.</a:t>
            </a:r>
            <a:br>
              <a:rPr lang="en-US" dirty="0"/>
            </a:br>
            <a:br>
              <a:rPr lang="en-US" dirty="0"/>
            </a:br>
            <a:r>
              <a:rPr lang="he-IL" b="1" dirty="0"/>
              <a:t>ניתוח הגרפים:</a:t>
            </a:r>
            <a:r>
              <a:rPr lang="he-IL" dirty="0"/>
              <a:t> ניתן לראות באופן חדד משמעי משני הגרפים כי המערכת האוטומטית, המוצגת בקו השחור, הביאה תוצאות הרבה יותר טובות מהמערכת שאינה נעזרת ב-</a:t>
            </a:r>
            <a:r>
              <a:rPr lang="en-US" dirty="0"/>
              <a:t>IoT</a:t>
            </a:r>
            <a:r>
              <a:rPr lang="he-IL" dirty="0"/>
              <a:t>.</a:t>
            </a:r>
          </a:p>
          <a:p>
            <a:br>
              <a:rPr lang="en-US" dirty="0"/>
            </a:br>
            <a:r>
              <a:rPr lang="he-IL" dirty="0"/>
              <a:t>הפער נוצר בגלל </a:t>
            </a:r>
            <a:r>
              <a:rPr lang="he-IL" b="1" dirty="0"/>
              <a:t>יציבות</a:t>
            </a:r>
            <a:r>
              <a:rPr lang="he-IL" dirty="0"/>
              <a:t>. במערכת הידנית היו תנודות חריפות לעומת המערכת האוטונומית ששמרה על הצמח בכל רגע נתון ואכן ניתן לראות כי גם בהיבט של הגובה וגם באלמנט של הרוחב של הצמח המערכת תפקדה באופן שטוב לו, ואלו אלמנטים שאנחנו רוצים להציג בפרויקט שלנו.</a:t>
            </a:r>
          </a:p>
          <a:p>
            <a:endParaRPr lang="LID4096"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7</a:t>
            </a:fld>
            <a:endParaRPr lang="he-IL"/>
          </a:p>
        </p:txBody>
      </p:sp>
    </p:spTree>
    <p:extLst>
      <p:ext uri="{BB962C8B-B14F-4D97-AF65-F5344CB8AC3E}">
        <p14:creationId xmlns:p14="http://schemas.microsoft.com/office/powerpoint/2010/main" val="67229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LID4096"/>
          </a:p>
        </p:txBody>
      </p:sp>
      <p:sp>
        <p:nvSpPr>
          <p:cNvPr id="3" name="מציין מיקום של הערות 2"/>
          <p:cNvSpPr>
            <a:spLocks noGrp="1"/>
          </p:cNvSpPr>
          <p:nvPr>
            <p:ph type="body" idx="1"/>
          </p:nvPr>
        </p:nvSpPr>
        <p:spPr/>
        <p:txBody>
          <a:bodyPr/>
          <a:lstStyle/>
          <a:p>
            <a:r>
              <a:rPr lang="he-IL" dirty="0"/>
              <a:t>לאחר שראינו את התוצאות המרשימות של האוטומציה, נעבור לשכבה שמאפשרת לכל זה לקרות שכבת הענן.</a:t>
            </a:r>
          </a:p>
          <a:p>
            <a:r>
              <a:rPr lang="he-IL" dirty="0"/>
              <a:t>הפתרון שהוצג במאמר על ידי החוקרים הוא </a:t>
            </a:r>
            <a:r>
              <a:rPr lang="en-US" dirty="0" err="1"/>
              <a:t>ThingSpeak</a:t>
            </a:r>
            <a:r>
              <a:rPr lang="he-IL" dirty="0"/>
              <a:t> שהיא פלטפורמה ייעודית ל </a:t>
            </a:r>
            <a:r>
              <a:rPr lang="en-US" dirty="0"/>
              <a:t>IoT</a:t>
            </a:r>
            <a:r>
              <a:rPr lang="he-IL" dirty="0"/>
              <a:t> </a:t>
            </a:r>
            <a:r>
              <a:rPr lang="en-US" dirty="0"/>
              <a:t> </a:t>
            </a:r>
            <a:r>
              <a:rPr lang="he-IL" dirty="0"/>
              <a:t>שבה החוקרים השתמשו כדי לנהל את הנתונים שלהם לצורך השוואה וויזואליזציה וניתוח של הנתונים , הנתונים נאספו בענן לצורך תיעוד וניתוח נוסף , </a:t>
            </a:r>
            <a:r>
              <a:rPr lang="he-IL" dirty="0" err="1"/>
              <a:t>בפרוייקט</a:t>
            </a:r>
            <a:r>
              <a:rPr lang="he-IL" dirty="0"/>
              <a:t> שלנו ביצענו את המעבר לשירותיי ענן אחרים בהשראת מה שלמדנו בקורס . </a:t>
            </a:r>
          </a:p>
          <a:p>
            <a:endParaRPr lang="he-IL" dirty="0"/>
          </a:p>
          <a:p>
            <a:r>
              <a:rPr lang="he-IL" dirty="0"/>
              <a:t>ולאחר שראינו את מרכיבי המערכת מהמחקר נעבור להציג את המערכת שלנו.</a:t>
            </a:r>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8</a:t>
            </a:fld>
            <a:endParaRPr lang="he-IL"/>
          </a:p>
        </p:txBody>
      </p:sp>
    </p:spTree>
    <p:extLst>
      <p:ext uri="{BB962C8B-B14F-4D97-AF65-F5344CB8AC3E}">
        <p14:creationId xmlns:p14="http://schemas.microsoft.com/office/powerpoint/2010/main" val="3630049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he-IL"/>
          </a:p>
        </p:txBody>
      </p:sp>
      <p:sp>
        <p:nvSpPr>
          <p:cNvPr id="3" name="מציין מיקום של הערות 2"/>
          <p:cNvSpPr>
            <a:spLocks noGrp="1"/>
          </p:cNvSpPr>
          <p:nvPr>
            <p:ph type="body" idx="1"/>
          </p:nvPr>
        </p:nvSpPr>
        <p:spPr/>
        <p:txBody>
          <a:bodyPr/>
          <a:lstStyle/>
          <a:p>
            <a:r>
              <a:rPr lang="he-IL" dirty="0"/>
              <a:t>בשקופית הזו אפשר לראות את רכיבי החומרה המרכזיים של המערכת.</a:t>
            </a:r>
          </a:p>
          <a:p>
            <a:endParaRPr lang="he-IL" dirty="0"/>
          </a:p>
          <a:p>
            <a:r>
              <a:rPr lang="he-IL" dirty="0"/>
              <a:t>בדומה למחקר השתמשנו במיקרו בקר ובחיישנים לצורך קבלת נתונים בזמן אמת של המערכת אך ההחלטות עדיין מתבצעות אך יחד עם עזרה ועדכונים של מערכת ה-</a:t>
            </a:r>
            <a:r>
              <a:rPr lang="en-US" dirty="0"/>
              <a:t>IoT</a:t>
            </a:r>
            <a:r>
              <a:rPr lang="he-IL" dirty="0"/>
              <a:t>.</a:t>
            </a:r>
          </a:p>
          <a:p>
            <a:br>
              <a:rPr lang="he-IL" dirty="0"/>
            </a:br>
            <a:r>
              <a:rPr lang="he-IL" dirty="0"/>
              <a:t>הלב של המערכת הוא ה-</a:t>
            </a:r>
            <a:r>
              <a:rPr lang="en-US" dirty="0"/>
              <a:t>ESP32</a:t>
            </a:r>
            <a:r>
              <a:rPr lang="he-IL" dirty="0"/>
              <a:t>, משמש כמיקרו-בקר ואחראי על קריאת החיישנים, קבלת החלטות מקומיות ושליחת הנתונים לענן.</a:t>
            </a:r>
          </a:p>
          <a:p>
            <a:endParaRPr lang="he-IL" dirty="0"/>
          </a:p>
          <a:p>
            <a:r>
              <a:rPr lang="he-IL" dirty="0"/>
              <a:t>אנחנו משתמשים בחיישני לחות קרקע קבליים, שמאפשרים מדידה אמינה של רמת הלחות באדמה בלי בעיות קורוזיה כמו בחיישנים רגילים.</a:t>
            </a:r>
          </a:p>
          <a:p>
            <a:endParaRPr lang="he-IL" dirty="0"/>
          </a:p>
          <a:p>
            <a:r>
              <a:rPr lang="he-IL" dirty="0"/>
              <a:t>בנוסף, יש חיישן </a:t>
            </a:r>
            <a:r>
              <a:rPr lang="en-US" dirty="0"/>
              <a:t>DHT22</a:t>
            </a:r>
            <a:r>
              <a:rPr lang="he-IL" dirty="0"/>
              <a:t> שמודד טמפרטורה ולחות סביבתית – זה חשוב במיוחד לבזיליקום, כי הוא רגיש לקור ולתנאים סביבתיים לא מתאימים.</a:t>
            </a:r>
          </a:p>
          <a:p>
            <a:endParaRPr lang="he-IL" dirty="0"/>
          </a:p>
          <a:p>
            <a:r>
              <a:rPr lang="he-IL" dirty="0"/>
              <a:t>נורת ה-</a:t>
            </a:r>
            <a:r>
              <a:rPr lang="en-US" dirty="0"/>
              <a:t>LED</a:t>
            </a:r>
            <a:r>
              <a:rPr lang="he-IL" dirty="0"/>
              <a:t> משמשת כאינדיקציה מקומית למצב הצמח, למשל כאשר האדמה יבשה מדי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נציין כי פעילותה של הנורה לא תלוי בחיבור לאינטרנט ולכן משמש בתור מקור מידע נוסף למקרה בו יש תקלה בחיבור לאינטרנט.</a:t>
            </a:r>
          </a:p>
          <a:p>
            <a:endParaRPr lang="he-IL" dirty="0"/>
          </a:p>
          <a:p>
            <a:r>
              <a:rPr lang="he-IL" dirty="0"/>
              <a:t>לבסוף ה-</a:t>
            </a:r>
            <a:r>
              <a:rPr lang="en-US" dirty="0"/>
              <a:t>breadboard</a:t>
            </a:r>
            <a:r>
              <a:rPr lang="he-IL" dirty="0"/>
              <a:t> מאפשר חיבור נוח ומהיר של כל הרכיבים ומשום שיש רק מקור </a:t>
            </a:r>
            <a:r>
              <a:rPr lang="en-US" dirty="0"/>
              <a:t>3.3V</a:t>
            </a:r>
            <a:r>
              <a:rPr lang="he-IL" dirty="0"/>
              <a:t> יחיד לבקר אז עלינו להשתמש במטריצה לצורך חיבור (+) לכל הרכיבים.</a:t>
            </a: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9</a:t>
            </a:fld>
            <a:endParaRPr lang="he-IL"/>
          </a:p>
        </p:txBody>
      </p:sp>
    </p:spTree>
    <p:extLst>
      <p:ext uri="{BB962C8B-B14F-4D97-AF65-F5344CB8AC3E}">
        <p14:creationId xmlns:p14="http://schemas.microsoft.com/office/powerpoint/2010/main" val="3393225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txBody>
          <a:bodyPr/>
          <a:lstStyle/>
          <a:p>
            <a:endParaRPr lang="he-IL"/>
          </a:p>
        </p:txBody>
      </p:sp>
      <p:sp>
        <p:nvSpPr>
          <p:cNvPr id="3" name="מציין מיקום של הערות 2"/>
          <p:cNvSpPr>
            <a:spLocks noGrp="1"/>
          </p:cNvSpPr>
          <p:nvPr>
            <p:ph type="body" idx="1"/>
          </p:nvPr>
        </p:nvSpPr>
        <p:spPr/>
        <p:txBody>
          <a:bodyPr/>
          <a:lstStyle/>
          <a:p>
            <a:r>
              <a:rPr lang="he-IL" dirty="0"/>
              <a:t>אחרי שראינו את רכיבי החומרה עצמם, נסביר איך הם מחוברים ואיך המערכת מתפקדת גם באופן מקומי.</a:t>
            </a:r>
          </a:p>
          <a:p>
            <a:endParaRPr lang="he-IL" dirty="0"/>
          </a:p>
          <a:p>
            <a:r>
              <a:rPr lang="he-IL" dirty="0"/>
              <a:t>חיישני הלחות הקבליים מחוברים לפינים 34 ו-35 של ה-</a:t>
            </a:r>
            <a:r>
              <a:rPr lang="en-US" dirty="0"/>
              <a:t>ESP32</a:t>
            </a:r>
            <a:r>
              <a:rPr lang="he-IL" dirty="0"/>
              <a:t>, שהם פיני </a:t>
            </a:r>
            <a:r>
              <a:rPr lang="en-US" dirty="0"/>
              <a:t>ADC</a:t>
            </a:r>
            <a:r>
              <a:rPr lang="he-IL" dirty="0"/>
              <a:t>.</a:t>
            </a:r>
          </a:p>
          <a:p>
            <a:r>
              <a:rPr lang="he-IL" dirty="0"/>
              <a:t>זה מאפשר לנו לקבל ערכים אנלוגיים מדויקים של רמת הלחות בקרקע, ולתמוך גם בהרחבה עתידית למספר עציצים.</a:t>
            </a:r>
          </a:p>
          <a:p>
            <a:r>
              <a:rPr lang="he-IL" dirty="0"/>
              <a:t>כדי להבטיח דיוק אנחנו לוקחים 500 דגימות מחיישני הלחות, מבצעים ממוצע ומביאים את הערך שהתקבל.</a:t>
            </a:r>
          </a:p>
          <a:p>
            <a:endParaRPr lang="he-IL" dirty="0"/>
          </a:p>
          <a:p>
            <a:r>
              <a:rPr lang="he-IL" dirty="0"/>
              <a:t>חיישן ה-</a:t>
            </a:r>
            <a:r>
              <a:rPr lang="en-US" dirty="0"/>
              <a:t>DHT22</a:t>
            </a:r>
            <a:r>
              <a:rPr lang="he-IL" dirty="0"/>
              <a:t> מחובר לפין</a:t>
            </a:r>
            <a:r>
              <a:rPr lang="en-US" dirty="0"/>
              <a:t> GPIO 17 </a:t>
            </a:r>
            <a:r>
              <a:rPr lang="he-IL" dirty="0"/>
              <a:t>ומספק מדידות של טמפרטורה ולחות סביבתית.</a:t>
            </a:r>
            <a:br>
              <a:rPr lang="he-IL" dirty="0"/>
            </a:br>
            <a:r>
              <a:rPr lang="he-IL" dirty="0"/>
              <a:t>המדידות האלו מתבצעות מקומית על הבקר, גם אם אין חיבור לאינטרנט.</a:t>
            </a:r>
          </a:p>
          <a:p>
            <a:endParaRPr lang="he-IL" dirty="0"/>
          </a:p>
          <a:p>
            <a:r>
              <a:rPr lang="he-IL" dirty="0"/>
              <a:t>נורת ה-</a:t>
            </a:r>
            <a:r>
              <a:rPr lang="en-US" dirty="0"/>
              <a:t>LED</a:t>
            </a:r>
            <a:r>
              <a:rPr lang="he-IL" dirty="0"/>
              <a:t> משמשת כאינדיקציה מקומית למצב העציץ מחוברת ל-</a:t>
            </a:r>
            <a:r>
              <a:rPr lang="en-US" dirty="0"/>
              <a:t>GPIO</a:t>
            </a:r>
            <a:r>
              <a:rPr lang="he-IL" dirty="0"/>
              <a:t> 16.</a:t>
            </a:r>
            <a:br>
              <a:rPr lang="he-IL" dirty="0"/>
            </a:br>
            <a:r>
              <a:rPr lang="he-IL" dirty="0"/>
              <a:t>לדוגמה, כאשר רמת הלחות יורדת מתחת לסף מסוים, ה-</a:t>
            </a:r>
            <a:r>
              <a:rPr lang="en-US" dirty="0"/>
              <a:t>ESP32</a:t>
            </a:r>
            <a:r>
              <a:rPr lang="he-IL" dirty="0"/>
              <a:t> מדליק או מהבהב את ה-</a:t>
            </a:r>
            <a:r>
              <a:rPr lang="en-US" dirty="0"/>
              <a:t>LED</a:t>
            </a:r>
            <a:r>
              <a:rPr lang="he-IL" dirty="0"/>
              <a:t>.</a:t>
            </a:r>
          </a:p>
          <a:p>
            <a:endParaRPr lang="en-US" dirty="0"/>
          </a:p>
          <a:p>
            <a:r>
              <a:rPr lang="he-IL" dirty="0"/>
              <a:t>חשוב להדגיש שהלוגיקה המקומית הזו לא תלויה בענן.</a:t>
            </a:r>
            <a:br>
              <a:rPr lang="he-IL" dirty="0"/>
            </a:br>
            <a:r>
              <a:rPr lang="he-IL" dirty="0"/>
              <a:t>גם במקרה של ניתוק מהאינטרנט או תקלה בחיבור ל-</a:t>
            </a:r>
            <a:r>
              <a:rPr lang="en-US" dirty="0"/>
              <a:t>AWS</a:t>
            </a:r>
            <a:r>
              <a:rPr lang="he-IL" dirty="0"/>
              <a:t>, המערכת עדיין יודעת לזהות מצב קריטי ולהתריע עליו מקומית.</a:t>
            </a:r>
          </a:p>
          <a:p>
            <a:endParaRPr lang="he-IL" dirty="0"/>
          </a:p>
          <a:p>
            <a:r>
              <a:rPr lang="he-IL" dirty="0"/>
              <a:t>בפועל, נורת ה</a:t>
            </a:r>
            <a:r>
              <a:rPr lang="en-US" dirty="0"/>
              <a:t> LED </a:t>
            </a:r>
            <a:r>
              <a:rPr lang="he-IL" dirty="0"/>
              <a:t>מדמה משאבת מים – כלומר, באותה לוגיקה אפשר להחליף את ה-</a:t>
            </a:r>
            <a:r>
              <a:rPr lang="en-US" dirty="0"/>
              <a:t>LED</a:t>
            </a:r>
            <a:r>
              <a:rPr lang="he-IL" dirty="0"/>
              <a:t> במקור מים ולהפעיל השקיה אוטומטית גם ללא חיבור לרשת.</a:t>
            </a:r>
          </a:p>
        </p:txBody>
      </p:sp>
      <p:sp>
        <p:nvSpPr>
          <p:cNvPr id="4" name="מציין מיקום של מספר שקופית 3"/>
          <p:cNvSpPr>
            <a:spLocks noGrp="1"/>
          </p:cNvSpPr>
          <p:nvPr>
            <p:ph type="sldNum" sz="quarter" idx="5"/>
          </p:nvPr>
        </p:nvSpPr>
        <p:spPr/>
        <p:txBody>
          <a:bodyPr/>
          <a:lstStyle/>
          <a:p>
            <a:fld id="{23958654-9C2F-45AA-93DC-F84CE659BD49}" type="slidenum">
              <a:rPr lang="he-IL" smtClean="0"/>
              <a:t>10</a:t>
            </a:fld>
            <a:endParaRPr lang="he-IL"/>
          </a:p>
        </p:txBody>
      </p:sp>
    </p:spTree>
    <p:extLst>
      <p:ext uri="{BB962C8B-B14F-4D97-AF65-F5344CB8AC3E}">
        <p14:creationId xmlns:p14="http://schemas.microsoft.com/office/powerpoint/2010/main" val="2075469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C35005-A73D-9390-C01A-4B26EFE9F7A9}"/>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LID4096"/>
          </a:p>
        </p:txBody>
      </p:sp>
      <p:sp>
        <p:nvSpPr>
          <p:cNvPr id="3" name="כותרת משנה 2">
            <a:extLst>
              <a:ext uri="{FF2B5EF4-FFF2-40B4-BE49-F238E27FC236}">
                <a16:creationId xmlns:a16="http://schemas.microsoft.com/office/drawing/2014/main" id="{702374BB-F48C-2E78-2828-60ED84853C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LID4096"/>
          </a:p>
        </p:txBody>
      </p:sp>
      <p:sp>
        <p:nvSpPr>
          <p:cNvPr id="4" name="מציין מיקום של תאריך 3">
            <a:extLst>
              <a:ext uri="{FF2B5EF4-FFF2-40B4-BE49-F238E27FC236}">
                <a16:creationId xmlns:a16="http://schemas.microsoft.com/office/drawing/2014/main" id="{2221CB86-E674-4928-F7E3-9AA1FCC14EF2}"/>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5" name="מציין מיקום של כותרת תחתונה 4">
            <a:extLst>
              <a:ext uri="{FF2B5EF4-FFF2-40B4-BE49-F238E27FC236}">
                <a16:creationId xmlns:a16="http://schemas.microsoft.com/office/drawing/2014/main" id="{5289CEEE-6F7A-A9D5-EF4C-23A349E4AE9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AA9F24D-6037-A10C-E364-D56D82DAB013}"/>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237754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8A5E22C-C632-87A2-32B5-7999307A2378}"/>
              </a:ext>
            </a:extLst>
          </p:cNvPr>
          <p:cNvSpPr>
            <a:spLocks noGrp="1"/>
          </p:cNvSpPr>
          <p:nvPr>
            <p:ph type="title"/>
          </p:nvPr>
        </p:nvSpPr>
        <p:spPr/>
        <p:txBody>
          <a:bodyPr/>
          <a:lstStyle/>
          <a:p>
            <a:r>
              <a:rPr lang="he-IL"/>
              <a:t>לחץ כדי לערוך סגנון כותרת של תבנית בסיס</a:t>
            </a:r>
            <a:endParaRPr lang="LID4096"/>
          </a:p>
        </p:txBody>
      </p:sp>
      <p:sp>
        <p:nvSpPr>
          <p:cNvPr id="3" name="מציין מיקום של טקסט אנכי 2">
            <a:extLst>
              <a:ext uri="{FF2B5EF4-FFF2-40B4-BE49-F238E27FC236}">
                <a16:creationId xmlns:a16="http://schemas.microsoft.com/office/drawing/2014/main" id="{5D5A1499-3CCF-13DA-D635-F404E42B10AE}"/>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4" name="מציין מיקום של תאריך 3">
            <a:extLst>
              <a:ext uri="{FF2B5EF4-FFF2-40B4-BE49-F238E27FC236}">
                <a16:creationId xmlns:a16="http://schemas.microsoft.com/office/drawing/2014/main" id="{9A18679F-8B34-A071-5C42-C05DCBFD69F2}"/>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5" name="מציין מיקום של כותרת תחתונה 4">
            <a:extLst>
              <a:ext uri="{FF2B5EF4-FFF2-40B4-BE49-F238E27FC236}">
                <a16:creationId xmlns:a16="http://schemas.microsoft.com/office/drawing/2014/main" id="{81EE3C89-C185-E0C9-929B-27B94D5E1E0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AE3D874-DF56-7FA0-0743-2C3A4CEA8B15}"/>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2157346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D43B3C57-B785-944F-6EA5-C871D6782DC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LID4096"/>
          </a:p>
        </p:txBody>
      </p:sp>
      <p:sp>
        <p:nvSpPr>
          <p:cNvPr id="3" name="מציין מיקום של טקסט אנכי 2">
            <a:extLst>
              <a:ext uri="{FF2B5EF4-FFF2-40B4-BE49-F238E27FC236}">
                <a16:creationId xmlns:a16="http://schemas.microsoft.com/office/drawing/2014/main" id="{E09101D0-6BFA-F121-0087-E7794ED42342}"/>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4" name="מציין מיקום של תאריך 3">
            <a:extLst>
              <a:ext uri="{FF2B5EF4-FFF2-40B4-BE49-F238E27FC236}">
                <a16:creationId xmlns:a16="http://schemas.microsoft.com/office/drawing/2014/main" id="{A7D1647F-BF5D-FBA2-A5A9-027A54FF94A3}"/>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5" name="מציין מיקום של כותרת תחתונה 4">
            <a:extLst>
              <a:ext uri="{FF2B5EF4-FFF2-40B4-BE49-F238E27FC236}">
                <a16:creationId xmlns:a16="http://schemas.microsoft.com/office/drawing/2014/main" id="{1DE42303-2305-7DB7-D7E2-BFA07515614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4417655-B38A-950C-2B14-D74FCAB5D6F5}"/>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2191246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BB654B-55E6-3BA2-9BDA-6B3257813A35}"/>
              </a:ext>
            </a:extLst>
          </p:cNvPr>
          <p:cNvSpPr>
            <a:spLocks noGrp="1"/>
          </p:cNvSpPr>
          <p:nvPr>
            <p:ph type="title"/>
          </p:nvPr>
        </p:nvSpPr>
        <p:spPr/>
        <p:txBody>
          <a:bodyPr/>
          <a:lstStyle/>
          <a:p>
            <a:r>
              <a:rPr lang="he-IL"/>
              <a:t>לחץ כדי לערוך סגנון כותרת של תבנית בסיס</a:t>
            </a:r>
            <a:endParaRPr lang="LID4096"/>
          </a:p>
        </p:txBody>
      </p:sp>
      <p:sp>
        <p:nvSpPr>
          <p:cNvPr id="3" name="מציין מיקום תוכן 2">
            <a:extLst>
              <a:ext uri="{FF2B5EF4-FFF2-40B4-BE49-F238E27FC236}">
                <a16:creationId xmlns:a16="http://schemas.microsoft.com/office/drawing/2014/main" id="{52B9CFD5-84AD-78C7-292D-0AB508EF2AA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4" name="מציין מיקום של תאריך 3">
            <a:extLst>
              <a:ext uri="{FF2B5EF4-FFF2-40B4-BE49-F238E27FC236}">
                <a16:creationId xmlns:a16="http://schemas.microsoft.com/office/drawing/2014/main" id="{D276F635-D14D-BE0E-B38D-E970829F1066}"/>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5" name="מציין מיקום של כותרת תחתונה 4">
            <a:extLst>
              <a:ext uri="{FF2B5EF4-FFF2-40B4-BE49-F238E27FC236}">
                <a16:creationId xmlns:a16="http://schemas.microsoft.com/office/drawing/2014/main" id="{8C9FFB2F-040D-F513-A254-21A95B450A6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D3CD48E-FACE-1F5C-5D4F-710D906D13CA}"/>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1000370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752F4B-056D-49B3-408F-8CE90696250B}"/>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LID4096"/>
          </a:p>
        </p:txBody>
      </p:sp>
      <p:sp>
        <p:nvSpPr>
          <p:cNvPr id="3" name="מציין מיקום טקסט 2">
            <a:extLst>
              <a:ext uri="{FF2B5EF4-FFF2-40B4-BE49-F238E27FC236}">
                <a16:creationId xmlns:a16="http://schemas.microsoft.com/office/drawing/2014/main" id="{75EF037D-447E-096B-5FAF-D5875C1EFF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8647938-923A-EAE6-C9D9-381277B203C0}"/>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5" name="מציין מיקום של כותרת תחתונה 4">
            <a:extLst>
              <a:ext uri="{FF2B5EF4-FFF2-40B4-BE49-F238E27FC236}">
                <a16:creationId xmlns:a16="http://schemas.microsoft.com/office/drawing/2014/main" id="{5D60B29F-3DED-BDAA-1054-6FB94256E0D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FAC3EE7-7B95-B21F-75B3-E7821A3FF95A}"/>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1391384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C8493D-4646-F8C7-7D68-A4CD154FC72D}"/>
              </a:ext>
            </a:extLst>
          </p:cNvPr>
          <p:cNvSpPr>
            <a:spLocks noGrp="1"/>
          </p:cNvSpPr>
          <p:nvPr>
            <p:ph type="title"/>
          </p:nvPr>
        </p:nvSpPr>
        <p:spPr/>
        <p:txBody>
          <a:bodyPr/>
          <a:lstStyle/>
          <a:p>
            <a:r>
              <a:rPr lang="he-IL"/>
              <a:t>לחץ כדי לערוך סגנון כותרת של תבנית בסיס</a:t>
            </a:r>
            <a:endParaRPr lang="LID4096"/>
          </a:p>
        </p:txBody>
      </p:sp>
      <p:sp>
        <p:nvSpPr>
          <p:cNvPr id="3" name="מציין מיקום תוכן 2">
            <a:extLst>
              <a:ext uri="{FF2B5EF4-FFF2-40B4-BE49-F238E27FC236}">
                <a16:creationId xmlns:a16="http://schemas.microsoft.com/office/drawing/2014/main" id="{5FCBA358-D902-AF86-6B06-712C8979F1E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4" name="מציין מיקום תוכן 3">
            <a:extLst>
              <a:ext uri="{FF2B5EF4-FFF2-40B4-BE49-F238E27FC236}">
                <a16:creationId xmlns:a16="http://schemas.microsoft.com/office/drawing/2014/main" id="{7FD525B5-1FA1-C493-1830-8E6FF24905E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5" name="מציין מיקום של תאריך 4">
            <a:extLst>
              <a:ext uri="{FF2B5EF4-FFF2-40B4-BE49-F238E27FC236}">
                <a16:creationId xmlns:a16="http://schemas.microsoft.com/office/drawing/2014/main" id="{19C4F0DF-B637-9C50-E26E-FE1D978FBB34}"/>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6" name="מציין מיקום של כותרת תחתונה 5">
            <a:extLst>
              <a:ext uri="{FF2B5EF4-FFF2-40B4-BE49-F238E27FC236}">
                <a16:creationId xmlns:a16="http://schemas.microsoft.com/office/drawing/2014/main" id="{BA013A03-5085-288C-EC05-B8F29202E0FD}"/>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CA2B931-0866-CE7E-1564-209561954FDE}"/>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4784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5B6124-881B-D02D-906F-00D92921C205}"/>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LID4096"/>
          </a:p>
        </p:txBody>
      </p:sp>
      <p:sp>
        <p:nvSpPr>
          <p:cNvPr id="3" name="מציין מיקום טקסט 2">
            <a:extLst>
              <a:ext uri="{FF2B5EF4-FFF2-40B4-BE49-F238E27FC236}">
                <a16:creationId xmlns:a16="http://schemas.microsoft.com/office/drawing/2014/main" id="{0B4E35DA-6993-33AA-B679-4422D0FBB7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30F22A6-EB9F-2754-3966-25583EBCEC7D}"/>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5" name="מציין מיקום טקסט 4">
            <a:extLst>
              <a:ext uri="{FF2B5EF4-FFF2-40B4-BE49-F238E27FC236}">
                <a16:creationId xmlns:a16="http://schemas.microsoft.com/office/drawing/2014/main" id="{27CB668F-B9DA-C307-A764-64FD9A819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2563654-20CF-0417-38E7-0A498D937F29}"/>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7" name="מציין מיקום של תאריך 6">
            <a:extLst>
              <a:ext uri="{FF2B5EF4-FFF2-40B4-BE49-F238E27FC236}">
                <a16:creationId xmlns:a16="http://schemas.microsoft.com/office/drawing/2014/main" id="{0F776AA1-004B-0415-F73C-1FD375A1F2C2}"/>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8" name="מציין מיקום של כותרת תחתונה 7">
            <a:extLst>
              <a:ext uri="{FF2B5EF4-FFF2-40B4-BE49-F238E27FC236}">
                <a16:creationId xmlns:a16="http://schemas.microsoft.com/office/drawing/2014/main" id="{52C18417-3B67-2600-F1BD-0A44B75F5D63}"/>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F13068DE-962B-2320-CF52-5923C7829EDE}"/>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1170105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917000-E4FF-EA5E-7532-4F1A83149B84}"/>
              </a:ext>
            </a:extLst>
          </p:cNvPr>
          <p:cNvSpPr>
            <a:spLocks noGrp="1"/>
          </p:cNvSpPr>
          <p:nvPr>
            <p:ph type="title"/>
          </p:nvPr>
        </p:nvSpPr>
        <p:spPr/>
        <p:txBody>
          <a:bodyPr/>
          <a:lstStyle/>
          <a:p>
            <a:r>
              <a:rPr lang="he-IL"/>
              <a:t>לחץ כדי לערוך סגנון כותרת של תבנית בסיס</a:t>
            </a:r>
            <a:endParaRPr lang="LID4096"/>
          </a:p>
        </p:txBody>
      </p:sp>
      <p:sp>
        <p:nvSpPr>
          <p:cNvPr id="3" name="מציין מיקום של תאריך 2">
            <a:extLst>
              <a:ext uri="{FF2B5EF4-FFF2-40B4-BE49-F238E27FC236}">
                <a16:creationId xmlns:a16="http://schemas.microsoft.com/office/drawing/2014/main" id="{EA861869-0A41-4FA1-B96E-1D5C49EDE6E2}"/>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4" name="מציין מיקום של כותרת תחתונה 3">
            <a:extLst>
              <a:ext uri="{FF2B5EF4-FFF2-40B4-BE49-F238E27FC236}">
                <a16:creationId xmlns:a16="http://schemas.microsoft.com/office/drawing/2014/main" id="{3B8E6002-1FF7-EA06-2C42-03A8D9DF1610}"/>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31E14472-0DD3-5C5A-F45B-D243037DFC57}"/>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44866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FC50E238-D938-B076-A19B-24C55C5C2A97}"/>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3" name="מציין מיקום של כותרת תחתונה 2">
            <a:extLst>
              <a:ext uri="{FF2B5EF4-FFF2-40B4-BE49-F238E27FC236}">
                <a16:creationId xmlns:a16="http://schemas.microsoft.com/office/drawing/2014/main" id="{0DC91A52-44C3-669A-1947-CC0A989EF53A}"/>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BFD23DBB-6677-8579-F0FE-B77BE3FE8DBA}"/>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1553975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C4DD4B-269F-B379-E714-9444A86FEAC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LID4096"/>
          </a:p>
        </p:txBody>
      </p:sp>
      <p:sp>
        <p:nvSpPr>
          <p:cNvPr id="3" name="מציין מיקום תוכן 2">
            <a:extLst>
              <a:ext uri="{FF2B5EF4-FFF2-40B4-BE49-F238E27FC236}">
                <a16:creationId xmlns:a16="http://schemas.microsoft.com/office/drawing/2014/main" id="{2E977F71-288A-53FB-3C08-CEEA7FD3AE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4" name="מציין מיקום טקסט 3">
            <a:extLst>
              <a:ext uri="{FF2B5EF4-FFF2-40B4-BE49-F238E27FC236}">
                <a16:creationId xmlns:a16="http://schemas.microsoft.com/office/drawing/2014/main" id="{FC4CFCB8-6F30-BEB0-D969-D5A3306FA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D15C89F-F023-98CA-8C6D-E9D8CE9B4A53}"/>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6" name="מציין מיקום של כותרת תחתונה 5">
            <a:extLst>
              <a:ext uri="{FF2B5EF4-FFF2-40B4-BE49-F238E27FC236}">
                <a16:creationId xmlns:a16="http://schemas.microsoft.com/office/drawing/2014/main" id="{6D3350DB-F099-090F-FCE9-0FC8C6923D6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DA7FD7C-378C-82EC-6FB3-21539E86D2D4}"/>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2655482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9FDBCB-28D9-DC0A-CE46-9CF15BB1323E}"/>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LID4096"/>
          </a:p>
        </p:txBody>
      </p:sp>
      <p:sp>
        <p:nvSpPr>
          <p:cNvPr id="3" name="מציין מיקום של תמונה 2">
            <a:extLst>
              <a:ext uri="{FF2B5EF4-FFF2-40B4-BE49-F238E27FC236}">
                <a16:creationId xmlns:a16="http://schemas.microsoft.com/office/drawing/2014/main" id="{DDB1D3E1-2CB4-C266-8610-DFE933BE68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מציין מיקום טקסט 3">
            <a:extLst>
              <a:ext uri="{FF2B5EF4-FFF2-40B4-BE49-F238E27FC236}">
                <a16:creationId xmlns:a16="http://schemas.microsoft.com/office/drawing/2014/main" id="{8728F36F-AF91-21BB-01C2-FB35F2401D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7669832-F0B9-AD57-CD25-2166574A996C}"/>
              </a:ext>
            </a:extLst>
          </p:cNvPr>
          <p:cNvSpPr>
            <a:spLocks noGrp="1"/>
          </p:cNvSpPr>
          <p:nvPr>
            <p:ph type="dt" sz="half" idx="10"/>
          </p:nvPr>
        </p:nvSpPr>
        <p:spPr/>
        <p:txBody>
          <a:bodyPr/>
          <a:lstStyle/>
          <a:p>
            <a:fld id="{9A9E4A52-AC22-4B11-BF9D-349ED5D224A0}" type="datetimeFigureOut">
              <a:rPr lang="he-IL" smtClean="0"/>
              <a:t>כ"ג/טבת/תשפ"ו</a:t>
            </a:fld>
            <a:endParaRPr lang="he-IL"/>
          </a:p>
        </p:txBody>
      </p:sp>
      <p:sp>
        <p:nvSpPr>
          <p:cNvPr id="6" name="מציין מיקום של כותרת תחתונה 5">
            <a:extLst>
              <a:ext uri="{FF2B5EF4-FFF2-40B4-BE49-F238E27FC236}">
                <a16:creationId xmlns:a16="http://schemas.microsoft.com/office/drawing/2014/main" id="{8D41D6B8-596B-A8E5-3E31-F38F0C048C5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BB4D746-E62F-243F-F7DF-C004D03924CA}"/>
              </a:ext>
            </a:extLst>
          </p:cNvPr>
          <p:cNvSpPr>
            <a:spLocks noGrp="1"/>
          </p:cNvSpPr>
          <p:nvPr>
            <p:ph type="sldNum" sz="quarter" idx="12"/>
          </p:nvPr>
        </p:nvSpPr>
        <p:spPr/>
        <p:txBody>
          <a:bodyPr/>
          <a:lstStyle/>
          <a:p>
            <a:fld id="{86C81637-ED0F-42EF-8067-60E5CE24EB58}" type="slidenum">
              <a:rPr lang="he-IL" smtClean="0"/>
              <a:t>‹#›</a:t>
            </a:fld>
            <a:endParaRPr lang="he-IL"/>
          </a:p>
        </p:txBody>
      </p:sp>
    </p:spTree>
    <p:extLst>
      <p:ext uri="{BB962C8B-B14F-4D97-AF65-F5344CB8AC3E}">
        <p14:creationId xmlns:p14="http://schemas.microsoft.com/office/powerpoint/2010/main" val="1313174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C56A51F-7DA5-D697-84AC-FC8C752A3D5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LID4096"/>
          </a:p>
        </p:txBody>
      </p:sp>
      <p:sp>
        <p:nvSpPr>
          <p:cNvPr id="3" name="מציין מיקום טקסט 2">
            <a:extLst>
              <a:ext uri="{FF2B5EF4-FFF2-40B4-BE49-F238E27FC236}">
                <a16:creationId xmlns:a16="http://schemas.microsoft.com/office/drawing/2014/main" id="{75E808D8-1695-696F-58E0-5B7937FA189F}"/>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4" name="מציין מיקום של תאריך 3">
            <a:extLst>
              <a:ext uri="{FF2B5EF4-FFF2-40B4-BE49-F238E27FC236}">
                <a16:creationId xmlns:a16="http://schemas.microsoft.com/office/drawing/2014/main" id="{241B84B6-A76C-4647-DAA6-1C7CD1B2CDA2}"/>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9A9E4A52-AC22-4B11-BF9D-349ED5D224A0}" type="datetimeFigureOut">
              <a:rPr lang="he-IL" smtClean="0"/>
              <a:t>כ"ג/טבת/תשפ"ו</a:t>
            </a:fld>
            <a:endParaRPr lang="he-IL"/>
          </a:p>
        </p:txBody>
      </p:sp>
      <p:sp>
        <p:nvSpPr>
          <p:cNvPr id="5" name="מציין מיקום של כותרת תחתונה 4">
            <a:extLst>
              <a:ext uri="{FF2B5EF4-FFF2-40B4-BE49-F238E27FC236}">
                <a16:creationId xmlns:a16="http://schemas.microsoft.com/office/drawing/2014/main" id="{73232B79-0A80-EEF8-59F7-15C69E2131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0116FD70-9A0A-7CFA-BBBB-166FED606C8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86C81637-ED0F-42EF-8067-60E5CE24EB58}" type="slidenum">
              <a:rPr lang="he-IL" smtClean="0"/>
              <a:t>‹#›</a:t>
            </a:fld>
            <a:endParaRPr lang="he-IL"/>
          </a:p>
        </p:txBody>
      </p:sp>
    </p:spTree>
    <p:extLst>
      <p:ext uri="{BB962C8B-B14F-4D97-AF65-F5344CB8AC3E}">
        <p14:creationId xmlns:p14="http://schemas.microsoft.com/office/powerpoint/2010/main" val="272174664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5.jpeg"/><Relationship Id="rId7" Type="http://schemas.openxmlformats.org/officeDocument/2006/relationships/diagramLayout" Target="../diagrams/layout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27.png"/><Relationship Id="rId10" Type="http://schemas.microsoft.com/office/2007/relationships/diagramDrawing" Target="../diagrams/drawing1.xml"/><Relationship Id="rId4" Type="http://schemas.openxmlformats.org/officeDocument/2006/relationships/image" Target="../media/image26.pn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8.png"/><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5n0dw2hlgafq.cloudfront.net/dashboard/all_plants_data.html"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8.jpe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56.jpeg"/><Relationship Id="rId4" Type="http://schemas.openxmlformats.org/officeDocument/2006/relationships/image" Target="../media/image20.jpe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25.jpeg"/><Relationship Id="rId3" Type="http://schemas.openxmlformats.org/officeDocument/2006/relationships/image" Target="../media/image18.jpeg"/><Relationship Id="rId7" Type="http://schemas.openxmlformats.org/officeDocument/2006/relationships/image" Target="../media/image38.png"/><Relationship Id="rId12"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57.png"/><Relationship Id="rId5" Type="http://schemas.openxmlformats.org/officeDocument/2006/relationships/image" Target="../media/image19.jpeg"/><Relationship Id="rId10" Type="http://schemas.openxmlformats.org/officeDocument/2006/relationships/image" Target="../media/image56.jpeg"/><Relationship Id="rId4" Type="http://schemas.openxmlformats.org/officeDocument/2006/relationships/image" Target="../media/image20.jpeg"/><Relationship Id="rId9"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4.jpe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3.png"/><Relationship Id="rId5" Type="http://schemas.openxmlformats.org/officeDocument/2006/relationships/image" Target="../media/image66.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25.jpeg"/><Relationship Id="rId3" Type="http://schemas.openxmlformats.org/officeDocument/2006/relationships/image" Target="../media/image18.jpeg"/><Relationship Id="rId7" Type="http://schemas.openxmlformats.org/officeDocument/2006/relationships/image" Target="../media/image38.png"/><Relationship Id="rId12"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57.png"/><Relationship Id="rId5" Type="http://schemas.openxmlformats.org/officeDocument/2006/relationships/image" Target="../media/image19.jpeg"/><Relationship Id="rId15" Type="http://schemas.openxmlformats.org/officeDocument/2006/relationships/image" Target="../media/image64.jpeg"/><Relationship Id="rId10" Type="http://schemas.openxmlformats.org/officeDocument/2006/relationships/image" Target="../media/image56.jpeg"/><Relationship Id="rId4" Type="http://schemas.openxmlformats.org/officeDocument/2006/relationships/image" Target="../media/image20.jpeg"/><Relationship Id="rId9" Type="http://schemas.openxmlformats.org/officeDocument/2006/relationships/image" Target="../media/image55.png"/><Relationship Id="rId1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5.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7.png"/><Relationship Id="rId3" Type="http://schemas.openxmlformats.org/officeDocument/2006/relationships/image" Target="../media/image18.jpeg"/><Relationship Id="rId7" Type="http://schemas.openxmlformats.org/officeDocument/2006/relationships/image" Target="../media/image38.png"/><Relationship Id="rId12" Type="http://schemas.openxmlformats.org/officeDocument/2006/relationships/image" Target="../media/image58.png"/><Relationship Id="rId17" Type="http://schemas.openxmlformats.org/officeDocument/2006/relationships/image" Target="../media/image68.png"/><Relationship Id="rId2" Type="http://schemas.openxmlformats.org/officeDocument/2006/relationships/notesSlide" Target="../notesSlides/notesSlide30.xml"/><Relationship Id="rId16"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57.png"/><Relationship Id="rId5" Type="http://schemas.openxmlformats.org/officeDocument/2006/relationships/image" Target="../media/image19.jpeg"/><Relationship Id="rId15" Type="http://schemas.openxmlformats.org/officeDocument/2006/relationships/image" Target="../media/image63.png"/><Relationship Id="rId10" Type="http://schemas.openxmlformats.org/officeDocument/2006/relationships/image" Target="../media/image56.jpeg"/><Relationship Id="rId4" Type="http://schemas.openxmlformats.org/officeDocument/2006/relationships/image" Target="../media/image20.jpeg"/><Relationship Id="rId9" Type="http://schemas.openxmlformats.org/officeDocument/2006/relationships/image" Target="../media/image55.png"/><Relationship Id="rId1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hyperlink" Target="https://d5n0dw2hlgafq.cloudfront.net/plant1/index.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d5n0dw2hlgafq.cloudfront.net/dashboard/all_plants_data.html" TargetMode="External"/><Relationship Id="rId4" Type="http://schemas.openxmlformats.org/officeDocument/2006/relationships/hyperlink" Target="https://d5n0dw2hlgafq.cloudfront.net/plant2/index.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hyperlink" Target="https://he.aliexpress.com/" TargetMode="External"/><Relationship Id="rId2" Type="http://schemas.openxmlformats.org/officeDocument/2006/relationships/hyperlink" Target="https://doi.org/10.1016/j.envres.2023.115313"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GU Graphic Materials and Visual Assets">
            <a:extLst>
              <a:ext uri="{FF2B5EF4-FFF2-40B4-BE49-F238E27FC236}">
                <a16:creationId xmlns:a16="http://schemas.microsoft.com/office/drawing/2014/main" id="{DBC5EF77-C9DF-F1CC-6C3C-A83397D3C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5" y="0"/>
            <a:ext cx="3524250" cy="1785987"/>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6EB7CEE2-D574-3EEB-C830-2FDD9E059FA2}"/>
              </a:ext>
            </a:extLst>
          </p:cNvPr>
          <p:cNvSpPr/>
          <p:nvPr/>
        </p:nvSpPr>
        <p:spPr>
          <a:xfrm>
            <a:off x="2285449" y="1785987"/>
            <a:ext cx="7849714"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a:t>
            </a:r>
            <a:r>
              <a:rPr lang="en-US" sz="5400" dirty="0">
                <a:ln w="0"/>
                <a:effectLst>
                  <a:outerShdw blurRad="38100" dist="19050" dir="2700000" algn="tl" rotWithShape="0">
                    <a:schemeClr val="dk1">
                      <a:alpha val="40000"/>
                    </a:schemeClr>
                  </a:outerShdw>
                </a:effectLst>
              </a:rPr>
              <a:t>ourse: Internet of Things</a:t>
            </a:r>
            <a:endParaRPr lang="he-IL" sz="5400" b="0"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9A8E55A2-9110-EBE9-B592-3408F595FDB6}"/>
              </a:ext>
            </a:extLst>
          </p:cNvPr>
          <p:cNvSpPr txBox="1"/>
          <p:nvPr/>
        </p:nvSpPr>
        <p:spPr>
          <a:xfrm>
            <a:off x="3671887" y="3571974"/>
            <a:ext cx="4848225" cy="1569660"/>
          </a:xfrm>
          <a:prstGeom prst="rect">
            <a:avLst/>
          </a:prstGeom>
          <a:noFill/>
        </p:spPr>
        <p:txBody>
          <a:bodyPr wrap="square" rtlCol="1">
            <a:spAutoFit/>
          </a:bodyPr>
          <a:lstStyle/>
          <a:p>
            <a:pPr algn="ctr" rtl="0"/>
            <a:r>
              <a:rPr lang="en-US" sz="2400" dirty="0"/>
              <a:t>Lecturer: Guy Tel-Zur</a:t>
            </a:r>
          </a:p>
          <a:p>
            <a:pPr algn="ctr" rtl="0"/>
            <a:r>
              <a:rPr lang="en-US" sz="2400" dirty="0" err="1"/>
              <a:t>Presentors</a:t>
            </a:r>
            <a:r>
              <a:rPr lang="en-US" sz="2400" dirty="0"/>
              <a:t>: Tal Adoni, Omri Aviram</a:t>
            </a:r>
          </a:p>
          <a:p>
            <a:pPr algn="ctr" rtl="0"/>
            <a:endParaRPr lang="en-US" sz="2400" dirty="0"/>
          </a:p>
          <a:p>
            <a:pPr algn="ctr" rtl="0"/>
            <a:r>
              <a:rPr lang="en-US" sz="2400" dirty="0"/>
              <a:t>Subject: Smart Irrigation system</a:t>
            </a:r>
            <a:endParaRPr lang="he-IL" sz="2400" dirty="0"/>
          </a:p>
        </p:txBody>
      </p:sp>
    </p:spTree>
    <p:extLst>
      <p:ext uri="{BB962C8B-B14F-4D97-AF65-F5344CB8AC3E}">
        <p14:creationId xmlns:p14="http://schemas.microsoft.com/office/powerpoint/2010/main" val="75099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4741F645-5D0D-EAB8-C90A-C9A4CD3A6E9E}"/>
              </a:ext>
            </a:extLst>
          </p:cNvPr>
          <p:cNvSpPr/>
          <p:nvPr/>
        </p:nvSpPr>
        <p:spPr>
          <a:xfrm>
            <a:off x="0" y="260054"/>
            <a:ext cx="4368602" cy="1956841"/>
          </a:xfrm>
          <a:prstGeom prst="rect">
            <a:avLst/>
          </a:prstGeom>
        </p:spPr>
        <p:txBody>
          <a:bodyPr lIns="91440" tIns="45720" rIns="91440" bIns="45720" anchor="b">
            <a:normAutofit/>
            <a:scene3d>
              <a:camera prst="orthographicFront"/>
              <a:lightRig rig="harsh" dir="t"/>
            </a:scene3d>
            <a:sp3d extrusionH="57150" prstMaterial="matte">
              <a:bevelT w="63500" h="12700" prst="angle"/>
              <a:contourClr>
                <a:schemeClr val="bg1">
                  <a:lumMod val="65000"/>
                </a:schemeClr>
              </a:contourClr>
            </a:sp3d>
          </a:bodyPr>
          <a:lstStyle/>
          <a:p>
            <a:pPr algn="ctr" rtl="0">
              <a:lnSpc>
                <a:spcPct val="90000"/>
              </a:lnSpc>
              <a:spcAft>
                <a:spcPts val="600"/>
              </a:spcAft>
            </a:pPr>
            <a:r>
              <a:rPr lang="en-US" sz="4200" b="1" dirty="0">
                <a:ln/>
              </a:rPr>
              <a:t>Hardware Connections &amp; Local Control</a:t>
            </a:r>
            <a:endParaRPr lang="he-IL" sz="4200" b="1" dirty="0">
              <a:ln/>
            </a:endParaRPr>
          </a:p>
        </p:txBody>
      </p:sp>
      <p:sp>
        <p:nvSpPr>
          <p:cNvPr id="9" name="תיבת טקסט 8">
            <a:extLst>
              <a:ext uri="{FF2B5EF4-FFF2-40B4-BE49-F238E27FC236}">
                <a16:creationId xmlns:a16="http://schemas.microsoft.com/office/drawing/2014/main" id="{814A5BCE-F724-A592-14E0-2FC9E548CF3A}"/>
              </a:ext>
            </a:extLst>
          </p:cNvPr>
          <p:cNvSpPr txBox="1"/>
          <p:nvPr/>
        </p:nvSpPr>
        <p:spPr>
          <a:xfrm>
            <a:off x="62506" y="2705398"/>
            <a:ext cx="4243589" cy="3320668"/>
          </a:xfrm>
          <a:prstGeom prst="rect">
            <a:avLst/>
          </a:prstGeom>
        </p:spPr>
        <p:txBody>
          <a:bodyPr rtlCol="1">
            <a:normAutofit/>
          </a:bodyPr>
          <a:lstStyle/>
          <a:p>
            <a:pPr marL="285750" indent="-285750" algn="l" rtl="0">
              <a:lnSpc>
                <a:spcPct val="90000"/>
              </a:lnSpc>
              <a:spcAft>
                <a:spcPts val="600"/>
              </a:spcAft>
              <a:buFont typeface="Arial" panose="020B0604020202020204" pitchFamily="34" charset="0"/>
              <a:buChar char="•"/>
            </a:pPr>
            <a:r>
              <a:rPr lang="en-US" sz="1900" dirty="0"/>
              <a:t>Capacitive soil moisture sensors connected to ESP32 ADC pins (Ports 34, 35) – 500 averaged samples</a:t>
            </a:r>
          </a:p>
          <a:p>
            <a:pPr marL="285750" indent="-285750" algn="l" rtl="0">
              <a:lnSpc>
                <a:spcPct val="90000"/>
              </a:lnSpc>
              <a:spcAft>
                <a:spcPts val="600"/>
              </a:spcAft>
              <a:buFont typeface="Arial" panose="020B0604020202020204" pitchFamily="34" charset="0"/>
              <a:buChar char="•"/>
            </a:pPr>
            <a:endParaRPr lang="en-US" sz="1900" dirty="0"/>
          </a:p>
          <a:p>
            <a:pPr marL="285750" indent="-285750" algn="l" rtl="0">
              <a:lnSpc>
                <a:spcPct val="90000"/>
              </a:lnSpc>
              <a:spcAft>
                <a:spcPts val="600"/>
              </a:spcAft>
              <a:buFont typeface="Arial" panose="020B0604020202020204" pitchFamily="34" charset="0"/>
              <a:buChar char="•"/>
            </a:pPr>
            <a:r>
              <a:rPr lang="en-US" sz="1900" dirty="0"/>
              <a:t>Local temperature and humidity sensing using a DHT22 sensor (GPIO 17)</a:t>
            </a:r>
          </a:p>
          <a:p>
            <a:pPr algn="l" rtl="0">
              <a:lnSpc>
                <a:spcPct val="90000"/>
              </a:lnSpc>
              <a:spcAft>
                <a:spcPts val="600"/>
              </a:spcAft>
            </a:pPr>
            <a:endParaRPr lang="en-US" sz="1900" dirty="0"/>
          </a:p>
          <a:p>
            <a:pPr marL="285750" indent="-285750" algn="l" rtl="0">
              <a:lnSpc>
                <a:spcPct val="90000"/>
              </a:lnSpc>
              <a:spcAft>
                <a:spcPts val="600"/>
              </a:spcAft>
              <a:buFont typeface="Arial" panose="020B0604020202020204" pitchFamily="34" charset="0"/>
              <a:buChar char="•"/>
            </a:pPr>
            <a:r>
              <a:rPr lang="en-US" sz="1900" dirty="0"/>
              <a:t>LED used as a local status indicator, designed to operate independently of internet connectivity (GPIO 16)</a:t>
            </a:r>
            <a:endParaRPr lang="he-IL" sz="1900" dirty="0"/>
          </a:p>
        </p:txBody>
      </p:sp>
      <p:pic>
        <p:nvPicPr>
          <p:cNvPr id="2050" name="Picture 2" descr="How to Use ESP32 DevKitC V4: Pinouts, Specs, and Examples | Cirkit Designer">
            <a:extLst>
              <a:ext uri="{FF2B5EF4-FFF2-40B4-BE49-F238E27FC236}">
                <a16:creationId xmlns:a16="http://schemas.microsoft.com/office/drawing/2014/main" id="{54C462FF-72CB-18A8-3E47-CBD862DD9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33" y="542925"/>
            <a:ext cx="2886075" cy="5772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apacitive Soil Moisture Sensor V2.0 – QuartzComponents">
            <a:extLst>
              <a:ext uri="{FF2B5EF4-FFF2-40B4-BE49-F238E27FC236}">
                <a16:creationId xmlns:a16="http://schemas.microsoft.com/office/drawing/2014/main" id="{7502C790-56DC-E478-E776-242FBFC6C6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917" b="25120"/>
          <a:stretch>
            <a:fillRect/>
          </a:stretch>
        </p:blipFill>
        <p:spPr bwMode="auto">
          <a:xfrm rot="16200000">
            <a:off x="4097345" y="883952"/>
            <a:ext cx="2656276" cy="19742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5. DHT22 - Digital Temperature and Humidity Sensor‬‏">
            <a:extLst>
              <a:ext uri="{FF2B5EF4-FFF2-40B4-BE49-F238E27FC236}">
                <a16:creationId xmlns:a16="http://schemas.microsoft.com/office/drawing/2014/main" id="{80B86F5B-4801-1EEA-4E3C-CB8D53B0269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rot="16005663">
            <a:off x="4367635" y="3476642"/>
            <a:ext cx="2031597" cy="1778180"/>
          </a:xfrm>
          <a:prstGeom prst="rect">
            <a:avLst/>
          </a:prstGeom>
          <a:noFill/>
          <a:extLst>
            <a:ext uri="{909E8E84-426E-40DD-AFC4-6F175D3DCCD1}">
              <a14:hiddenFill xmlns:a14="http://schemas.microsoft.com/office/drawing/2010/main">
                <a:solidFill>
                  <a:srgbClr val="FFFFFF"/>
                </a:solidFill>
              </a14:hiddenFill>
            </a:ext>
          </a:extLst>
        </p:spPr>
      </p:pic>
      <p:pic>
        <p:nvPicPr>
          <p:cNvPr id="12" name="תמונה 11">
            <a:extLst>
              <a:ext uri="{FF2B5EF4-FFF2-40B4-BE49-F238E27FC236}">
                <a16:creationId xmlns:a16="http://schemas.microsoft.com/office/drawing/2014/main" id="{C07AC1EB-D8CC-9B77-9390-CA82A4704FCD}"/>
              </a:ext>
            </a:extLst>
          </p:cNvPr>
          <p:cNvPicPr>
            <a:picLocks noChangeAspect="1"/>
          </p:cNvPicPr>
          <p:nvPr/>
        </p:nvPicPr>
        <p:blipFill>
          <a:blip r:embed="rId6"/>
          <a:stretch>
            <a:fillRect/>
          </a:stretch>
        </p:blipFill>
        <p:spPr>
          <a:xfrm rot="2890792">
            <a:off x="10730121" y="3164097"/>
            <a:ext cx="1041017" cy="1182974"/>
          </a:xfrm>
          <a:prstGeom prst="rect">
            <a:avLst/>
          </a:prstGeom>
        </p:spPr>
      </p:pic>
      <p:cxnSp>
        <p:nvCxnSpPr>
          <p:cNvPr id="15" name="מחבר חץ ישר 14">
            <a:extLst>
              <a:ext uri="{FF2B5EF4-FFF2-40B4-BE49-F238E27FC236}">
                <a16:creationId xmlns:a16="http://schemas.microsoft.com/office/drawing/2014/main" id="{BD5BF283-E497-C88F-3503-D208B67A3F13}"/>
              </a:ext>
            </a:extLst>
          </p:cNvPr>
          <p:cNvCxnSpPr/>
          <p:nvPr/>
        </p:nvCxnSpPr>
        <p:spPr>
          <a:xfrm flipH="1">
            <a:off x="6412595" y="2584579"/>
            <a:ext cx="89573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6" name="מחבר חץ ישר 15">
            <a:extLst>
              <a:ext uri="{FF2B5EF4-FFF2-40B4-BE49-F238E27FC236}">
                <a16:creationId xmlns:a16="http://schemas.microsoft.com/office/drawing/2014/main" id="{96503565-85C9-3CC3-4B11-7119E94970B9}"/>
              </a:ext>
            </a:extLst>
          </p:cNvPr>
          <p:cNvCxnSpPr/>
          <p:nvPr/>
        </p:nvCxnSpPr>
        <p:spPr>
          <a:xfrm flipH="1">
            <a:off x="6412594" y="2326432"/>
            <a:ext cx="89573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7" name="מחבר חץ ישר 16">
            <a:extLst>
              <a:ext uri="{FF2B5EF4-FFF2-40B4-BE49-F238E27FC236}">
                <a16:creationId xmlns:a16="http://schemas.microsoft.com/office/drawing/2014/main" id="{3C3FA24B-FAF0-621B-7744-8ABB04B91671}"/>
              </a:ext>
            </a:extLst>
          </p:cNvPr>
          <p:cNvCxnSpPr/>
          <p:nvPr/>
        </p:nvCxnSpPr>
        <p:spPr>
          <a:xfrm flipH="1">
            <a:off x="10194408" y="4218675"/>
            <a:ext cx="89573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8" name="מחבר חץ ישר 17">
            <a:extLst>
              <a:ext uri="{FF2B5EF4-FFF2-40B4-BE49-F238E27FC236}">
                <a16:creationId xmlns:a16="http://schemas.microsoft.com/office/drawing/2014/main" id="{AD9630F3-57BE-402B-AB59-D75A249B4C19}"/>
              </a:ext>
            </a:extLst>
          </p:cNvPr>
          <p:cNvCxnSpPr/>
          <p:nvPr/>
        </p:nvCxnSpPr>
        <p:spPr>
          <a:xfrm flipH="1">
            <a:off x="6412594" y="3971445"/>
            <a:ext cx="89573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5166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1C3E2A93-21A6-5C18-6995-C8BFECE129C3}"/>
              </a:ext>
            </a:extLst>
          </p:cNvPr>
          <p:cNvSpPr/>
          <p:nvPr/>
        </p:nvSpPr>
        <p:spPr>
          <a:xfrm>
            <a:off x="1282987" y="85918"/>
            <a:ext cx="9626025"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rtl="0"/>
            <a:r>
              <a:rPr lang="en-US" sz="5400" b="1" dirty="0"/>
              <a:t>Network Connectivity &amp; Cloud Ingestion</a:t>
            </a:r>
            <a:endParaRPr lang="en-US" sz="5400" dirty="0"/>
          </a:p>
        </p:txBody>
      </p:sp>
      <p:grpSp>
        <p:nvGrpSpPr>
          <p:cNvPr id="14" name="קבוצה 13">
            <a:extLst>
              <a:ext uri="{FF2B5EF4-FFF2-40B4-BE49-F238E27FC236}">
                <a16:creationId xmlns:a16="http://schemas.microsoft.com/office/drawing/2014/main" id="{854E4D88-44ED-D126-BC99-581E6796840E}"/>
              </a:ext>
            </a:extLst>
          </p:cNvPr>
          <p:cNvGrpSpPr/>
          <p:nvPr/>
        </p:nvGrpSpPr>
        <p:grpSpPr>
          <a:xfrm>
            <a:off x="489173" y="4773309"/>
            <a:ext cx="1587628" cy="1599604"/>
            <a:chOff x="2443224" y="112099"/>
            <a:chExt cx="1587628" cy="1599604"/>
          </a:xfrm>
        </p:grpSpPr>
        <p:pic>
          <p:nvPicPr>
            <p:cNvPr id="15" name="Picture 4" descr="Wifi Images - Free Download on Freepik">
              <a:extLst>
                <a:ext uri="{FF2B5EF4-FFF2-40B4-BE49-F238E27FC236}">
                  <a16:creationId xmlns:a16="http://schemas.microsoft.com/office/drawing/2014/main" id="{E93A5723-763A-BE50-220F-4FFAC8199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224" y="112099"/>
              <a:ext cx="1587628" cy="1587628"/>
            </a:xfrm>
            <a:prstGeom prst="rect">
              <a:avLst/>
            </a:prstGeom>
            <a:noFill/>
            <a:extLst>
              <a:ext uri="{909E8E84-426E-40DD-AFC4-6F175D3DCCD1}">
                <a14:hiddenFill xmlns:a14="http://schemas.microsoft.com/office/drawing/2010/main">
                  <a:solidFill>
                    <a:srgbClr val="FFFFFF"/>
                  </a:solidFill>
                </a14:hiddenFill>
              </a:ext>
            </a:extLst>
          </p:spPr>
        </p:pic>
        <p:sp>
          <p:nvSpPr>
            <p:cNvPr id="16" name="תיבת טקסט 15">
              <a:extLst>
                <a:ext uri="{FF2B5EF4-FFF2-40B4-BE49-F238E27FC236}">
                  <a16:creationId xmlns:a16="http://schemas.microsoft.com/office/drawing/2014/main" id="{2762A4C9-F526-0383-8D29-87999D3CE189}"/>
                </a:ext>
              </a:extLst>
            </p:cNvPr>
            <p:cNvSpPr txBox="1"/>
            <p:nvPr/>
          </p:nvSpPr>
          <p:spPr>
            <a:xfrm>
              <a:off x="2570353" y="1342371"/>
              <a:ext cx="1290972" cy="369332"/>
            </a:xfrm>
            <a:prstGeom prst="rect">
              <a:avLst/>
            </a:prstGeom>
            <a:noFill/>
          </p:spPr>
          <p:txBody>
            <a:bodyPr wrap="square">
              <a:spAutoFit/>
            </a:bodyPr>
            <a:lstStyle/>
            <a:p>
              <a:pPr algn="ctr" rtl="0"/>
              <a:r>
                <a:rPr lang="en-US" dirty="0" err="1"/>
                <a:t>WiFi</a:t>
              </a:r>
              <a:endParaRPr lang="he-IL" dirty="0"/>
            </a:p>
          </p:txBody>
        </p:sp>
      </p:grpSp>
      <p:pic>
        <p:nvPicPr>
          <p:cNvPr id="20" name="Picture 10" descr="AWS IoT Core - NorthBay Solutions">
            <a:extLst>
              <a:ext uri="{FF2B5EF4-FFF2-40B4-BE49-F238E27FC236}">
                <a16:creationId xmlns:a16="http://schemas.microsoft.com/office/drawing/2014/main" id="{D41948AE-9869-2D00-E09A-53FD7B62B5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18" t="16484" r="30112" b="18623"/>
          <a:stretch>
            <a:fillRect/>
          </a:stretch>
        </p:blipFill>
        <p:spPr bwMode="auto">
          <a:xfrm>
            <a:off x="9185590" y="5232959"/>
            <a:ext cx="1329308" cy="112797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What Is MQTT &amp; How Is It Used in Interfacing">
            <a:extLst>
              <a:ext uri="{FF2B5EF4-FFF2-40B4-BE49-F238E27FC236}">
                <a16:creationId xmlns:a16="http://schemas.microsoft.com/office/drawing/2014/main" id="{FFFC73D9-D742-5436-5D9B-CEF99251F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481" y="4773309"/>
            <a:ext cx="1822760" cy="182276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מחבר חץ ישר 21">
            <a:extLst>
              <a:ext uri="{FF2B5EF4-FFF2-40B4-BE49-F238E27FC236}">
                <a16:creationId xmlns:a16="http://schemas.microsoft.com/office/drawing/2014/main" id="{0FA2E73F-878E-51C5-EA43-202E662838AA}"/>
              </a:ext>
            </a:extLst>
          </p:cNvPr>
          <p:cNvCxnSpPr>
            <a:cxnSpLocks/>
          </p:cNvCxnSpPr>
          <p:nvPr/>
        </p:nvCxnSpPr>
        <p:spPr>
          <a:xfrm>
            <a:off x="2076801" y="5659954"/>
            <a:ext cx="20514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מחבר חץ ישר 23">
            <a:extLst>
              <a:ext uri="{FF2B5EF4-FFF2-40B4-BE49-F238E27FC236}">
                <a16:creationId xmlns:a16="http://schemas.microsoft.com/office/drawing/2014/main" id="{444FF90E-21CB-3B24-205B-CF7DD4C85AB6}"/>
              </a:ext>
            </a:extLst>
          </p:cNvPr>
          <p:cNvCxnSpPr>
            <a:cxnSpLocks/>
          </p:cNvCxnSpPr>
          <p:nvPr/>
        </p:nvCxnSpPr>
        <p:spPr>
          <a:xfrm>
            <a:off x="6512312" y="5684689"/>
            <a:ext cx="24837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2059" name="תיבת טקסט 10">
            <a:extLst>
              <a:ext uri="{FF2B5EF4-FFF2-40B4-BE49-F238E27FC236}">
                <a16:creationId xmlns:a16="http://schemas.microsoft.com/office/drawing/2014/main" id="{7FFA8499-9A3E-5EEE-92FD-125550426D3B}"/>
              </a:ext>
            </a:extLst>
          </p:cNvPr>
          <p:cNvGraphicFramePr/>
          <p:nvPr>
            <p:extLst>
              <p:ext uri="{D42A27DB-BD31-4B8C-83A1-F6EECF244321}">
                <p14:modId xmlns:p14="http://schemas.microsoft.com/office/powerpoint/2010/main" val="1081590672"/>
              </p:ext>
            </p:extLst>
          </p:nvPr>
        </p:nvGraphicFramePr>
        <p:xfrm>
          <a:off x="345687" y="1922885"/>
          <a:ext cx="11121483" cy="26090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2087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0AD37CEE-7706-600A-8166-C8258C33FF61}"/>
              </a:ext>
            </a:extLst>
          </p:cNvPr>
          <p:cNvSpPr/>
          <p:nvPr/>
        </p:nvSpPr>
        <p:spPr>
          <a:xfrm>
            <a:off x="1954096" y="330613"/>
            <a:ext cx="8280344" cy="923330"/>
          </a:xfrm>
          <a:prstGeom prst="rect">
            <a:avLst/>
          </a:prstGeom>
          <a:noFill/>
        </p:spPr>
        <p:txBody>
          <a:bodyPr wrap="none" lIns="91440" tIns="45720" rIns="91440" bIns="45720">
            <a:spAutoFit/>
          </a:bodyPr>
          <a:lstStyle/>
          <a:p>
            <a:pPr>
              <a:buNone/>
            </a:pPr>
            <a:r>
              <a:rPr lang="en-US" sz="5400" b="1" dirty="0"/>
              <a:t>Data Storage – Amazon S3</a:t>
            </a:r>
            <a:endParaRPr lang="en-US" sz="5400" dirty="0"/>
          </a:p>
        </p:txBody>
      </p:sp>
      <p:sp>
        <p:nvSpPr>
          <p:cNvPr id="10" name="תיבת טקסט 9">
            <a:extLst>
              <a:ext uri="{FF2B5EF4-FFF2-40B4-BE49-F238E27FC236}">
                <a16:creationId xmlns:a16="http://schemas.microsoft.com/office/drawing/2014/main" id="{1679E72C-EDA7-0064-F4D2-DE81A47C6D8F}"/>
              </a:ext>
            </a:extLst>
          </p:cNvPr>
          <p:cNvSpPr txBox="1"/>
          <p:nvPr/>
        </p:nvSpPr>
        <p:spPr>
          <a:xfrm>
            <a:off x="158462" y="1253943"/>
            <a:ext cx="6094268" cy="2585323"/>
          </a:xfrm>
          <a:prstGeom prst="rect">
            <a:avLst/>
          </a:prstGeom>
          <a:noFill/>
        </p:spPr>
        <p:txBody>
          <a:bodyPr wrap="square">
            <a:spAutoFit/>
          </a:bodyPr>
          <a:lstStyle/>
          <a:p>
            <a:pPr marL="285750" indent="-285750" algn="l" rtl="0">
              <a:buFont typeface="Arial" panose="020B0604020202020204" pitchFamily="34" charset="0"/>
              <a:buChar char="•"/>
            </a:pPr>
            <a:r>
              <a:rPr lang="en-US" dirty="0"/>
              <a:t>Sensor data stored as JSON files in Amazon S3</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Each plant has its own telemetry folder</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Inside the telemetry folder </a:t>
            </a:r>
            <a:r>
              <a:rPr lang="en-US" dirty="0" err="1"/>
              <a:t>latest.json</a:t>
            </a:r>
            <a:r>
              <a:rPr lang="en-US" dirty="0"/>
              <a:t> holds the most recent measurement</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S3 used as a simple, scalable, and low-cost data store</a:t>
            </a:r>
          </a:p>
          <a:p>
            <a:pPr marL="285750" indent="-285750" algn="l" rtl="0">
              <a:buFont typeface="Arial" panose="020B0604020202020204" pitchFamily="34" charset="0"/>
              <a:buChar char="•"/>
            </a:pPr>
            <a:endParaRPr lang="he-IL" dirty="0"/>
          </a:p>
        </p:txBody>
      </p:sp>
      <p:pic>
        <p:nvPicPr>
          <p:cNvPr id="12" name="תמונה 11">
            <a:extLst>
              <a:ext uri="{FF2B5EF4-FFF2-40B4-BE49-F238E27FC236}">
                <a16:creationId xmlns:a16="http://schemas.microsoft.com/office/drawing/2014/main" id="{CDF0EE90-F497-F3D9-3F01-084923F49FD7}"/>
              </a:ext>
            </a:extLst>
          </p:cNvPr>
          <p:cNvPicPr>
            <a:picLocks noChangeAspect="1"/>
          </p:cNvPicPr>
          <p:nvPr/>
        </p:nvPicPr>
        <p:blipFill>
          <a:blip r:embed="rId3"/>
          <a:stretch>
            <a:fillRect/>
          </a:stretch>
        </p:blipFill>
        <p:spPr>
          <a:xfrm>
            <a:off x="10771666" y="161342"/>
            <a:ext cx="1261872" cy="1261872"/>
          </a:xfrm>
          <a:prstGeom prst="rect">
            <a:avLst/>
          </a:prstGeom>
        </p:spPr>
      </p:pic>
      <p:grpSp>
        <p:nvGrpSpPr>
          <p:cNvPr id="22" name="קבוצה 21">
            <a:extLst>
              <a:ext uri="{FF2B5EF4-FFF2-40B4-BE49-F238E27FC236}">
                <a16:creationId xmlns:a16="http://schemas.microsoft.com/office/drawing/2014/main" id="{1E468340-6230-7A61-43B4-997A6995CE59}"/>
              </a:ext>
            </a:extLst>
          </p:cNvPr>
          <p:cNvGrpSpPr/>
          <p:nvPr/>
        </p:nvGrpSpPr>
        <p:grpSpPr>
          <a:xfrm>
            <a:off x="6437168" y="4340094"/>
            <a:ext cx="5283778" cy="1724266"/>
            <a:chOff x="4836968" y="4340094"/>
            <a:chExt cx="5283778" cy="1724266"/>
          </a:xfrm>
        </p:grpSpPr>
        <p:pic>
          <p:nvPicPr>
            <p:cNvPr id="20" name="תמונה 19" descr="תמונה שמכילה טקסט, קו, גופן, מספר&#10;&#10;תוכן בינה מלאכותית גנרטיבית עשוי להיות שגוי.">
              <a:extLst>
                <a:ext uri="{FF2B5EF4-FFF2-40B4-BE49-F238E27FC236}">
                  <a16:creationId xmlns:a16="http://schemas.microsoft.com/office/drawing/2014/main" id="{09E8B100-946D-A42E-1A10-1AC3A8FDFB4C}"/>
                </a:ext>
              </a:extLst>
            </p:cNvPr>
            <p:cNvPicPr>
              <a:picLocks noChangeAspect="1"/>
            </p:cNvPicPr>
            <p:nvPr/>
          </p:nvPicPr>
          <p:blipFill>
            <a:blip r:embed="rId4"/>
            <a:srcRect r="33347"/>
            <a:stretch>
              <a:fillRect/>
            </a:stretch>
          </p:blipFill>
          <p:spPr>
            <a:xfrm>
              <a:off x="4836968" y="4340094"/>
              <a:ext cx="5283778" cy="1724266"/>
            </a:xfrm>
            <a:prstGeom prst="rect">
              <a:avLst/>
            </a:prstGeom>
          </p:spPr>
        </p:pic>
        <p:sp>
          <p:nvSpPr>
            <p:cNvPr id="18" name="אליפסה 17">
              <a:extLst>
                <a:ext uri="{FF2B5EF4-FFF2-40B4-BE49-F238E27FC236}">
                  <a16:creationId xmlns:a16="http://schemas.microsoft.com/office/drawing/2014/main" id="{6F508B57-5E9D-6E2E-E79B-6B36E9832814}"/>
                </a:ext>
              </a:extLst>
            </p:cNvPr>
            <p:cNvSpPr/>
            <p:nvPr/>
          </p:nvSpPr>
          <p:spPr>
            <a:xfrm>
              <a:off x="5122718" y="5771547"/>
              <a:ext cx="1662546" cy="29281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a:extLst>
              <a:ext uri="{FF2B5EF4-FFF2-40B4-BE49-F238E27FC236}">
                <a16:creationId xmlns:a16="http://schemas.microsoft.com/office/drawing/2014/main" id="{3FF8FE0B-17A0-7F3A-7CD6-F69BE392A87D}"/>
              </a:ext>
            </a:extLst>
          </p:cNvPr>
          <p:cNvGrpSpPr/>
          <p:nvPr/>
        </p:nvGrpSpPr>
        <p:grpSpPr>
          <a:xfrm>
            <a:off x="721302" y="3598565"/>
            <a:ext cx="4760768" cy="3207324"/>
            <a:chOff x="0" y="3598565"/>
            <a:chExt cx="4760768" cy="3207324"/>
          </a:xfrm>
        </p:grpSpPr>
        <p:pic>
          <p:nvPicPr>
            <p:cNvPr id="14" name="תמונה 13" descr="תמונה שמכילה טקסט, צילום מסך, קו, תוכנה&#10;&#10;תוכן בינה מלאכותית גנרטיבית עשוי להיות שגוי.">
              <a:extLst>
                <a:ext uri="{FF2B5EF4-FFF2-40B4-BE49-F238E27FC236}">
                  <a16:creationId xmlns:a16="http://schemas.microsoft.com/office/drawing/2014/main" id="{D7358037-63E2-0E73-AC06-2B69F9CC727B}"/>
                </a:ext>
              </a:extLst>
            </p:cNvPr>
            <p:cNvPicPr>
              <a:picLocks noChangeAspect="1"/>
            </p:cNvPicPr>
            <p:nvPr/>
          </p:nvPicPr>
          <p:blipFill>
            <a:blip r:embed="rId5"/>
            <a:srcRect r="60952"/>
            <a:stretch>
              <a:fillRect/>
            </a:stretch>
          </p:blipFill>
          <p:spPr>
            <a:xfrm>
              <a:off x="0" y="3598565"/>
              <a:ext cx="4760768" cy="3207324"/>
            </a:xfrm>
            <a:prstGeom prst="rect">
              <a:avLst/>
            </a:prstGeom>
          </p:spPr>
        </p:pic>
        <p:sp>
          <p:nvSpPr>
            <p:cNvPr id="21" name="אליפסה 20">
              <a:extLst>
                <a:ext uri="{FF2B5EF4-FFF2-40B4-BE49-F238E27FC236}">
                  <a16:creationId xmlns:a16="http://schemas.microsoft.com/office/drawing/2014/main" id="{5C1454CE-EA67-0110-52C0-E738ED9A9C7B}"/>
                </a:ext>
              </a:extLst>
            </p:cNvPr>
            <p:cNvSpPr/>
            <p:nvPr/>
          </p:nvSpPr>
          <p:spPr>
            <a:xfrm>
              <a:off x="962890" y="6380980"/>
              <a:ext cx="1662546" cy="29281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5" name="תמונה 4" descr="תמונה שמכילה טקסט, צילום מסך, גופן, מסמך&#10;&#10;תוכן בינה מלאכותית גנרטיבית עשוי להיות שגוי.">
            <a:extLst>
              <a:ext uri="{FF2B5EF4-FFF2-40B4-BE49-F238E27FC236}">
                <a16:creationId xmlns:a16="http://schemas.microsoft.com/office/drawing/2014/main" id="{C6BE1F51-0E09-1441-4F27-6E3CD9CE1BF0}"/>
              </a:ext>
            </a:extLst>
          </p:cNvPr>
          <p:cNvPicPr>
            <a:picLocks noChangeAspect="1"/>
          </p:cNvPicPr>
          <p:nvPr/>
        </p:nvPicPr>
        <p:blipFill>
          <a:blip r:embed="rId6"/>
          <a:stretch>
            <a:fillRect/>
          </a:stretch>
        </p:blipFill>
        <p:spPr>
          <a:xfrm>
            <a:off x="6437168" y="1224189"/>
            <a:ext cx="4334498" cy="3143689"/>
          </a:xfrm>
          <a:prstGeom prst="rect">
            <a:avLst/>
          </a:prstGeom>
        </p:spPr>
      </p:pic>
      <p:sp>
        <p:nvSpPr>
          <p:cNvPr id="6" name="תיבת טקסט 5">
            <a:extLst>
              <a:ext uri="{FF2B5EF4-FFF2-40B4-BE49-F238E27FC236}">
                <a16:creationId xmlns:a16="http://schemas.microsoft.com/office/drawing/2014/main" id="{F8CB80D4-A3D3-0BBD-E445-3CFEFBED0FC7}"/>
              </a:ext>
            </a:extLst>
          </p:cNvPr>
          <p:cNvSpPr txBox="1"/>
          <p:nvPr/>
        </p:nvSpPr>
        <p:spPr>
          <a:xfrm>
            <a:off x="10234440" y="2361938"/>
            <a:ext cx="1745672" cy="369332"/>
          </a:xfrm>
          <a:prstGeom prst="rect">
            <a:avLst/>
          </a:prstGeom>
          <a:noFill/>
        </p:spPr>
        <p:txBody>
          <a:bodyPr wrap="square" rtlCol="1">
            <a:spAutoFit/>
          </a:bodyPr>
          <a:lstStyle/>
          <a:p>
            <a:pPr algn="l" rtl="0"/>
            <a:r>
              <a:rPr lang="en-US" b="1" dirty="0"/>
              <a:t>Json format</a:t>
            </a:r>
            <a:endParaRPr lang="he-IL" b="1" dirty="0"/>
          </a:p>
        </p:txBody>
      </p:sp>
      <p:cxnSp>
        <p:nvCxnSpPr>
          <p:cNvPr id="15" name="מחבר חץ ישר 14">
            <a:extLst>
              <a:ext uri="{FF2B5EF4-FFF2-40B4-BE49-F238E27FC236}">
                <a16:creationId xmlns:a16="http://schemas.microsoft.com/office/drawing/2014/main" id="{0D395720-443A-67CB-E5EE-8D98AB33EFAA}"/>
              </a:ext>
            </a:extLst>
          </p:cNvPr>
          <p:cNvCxnSpPr>
            <a:stCxn id="6" idx="1"/>
          </p:cNvCxnSpPr>
          <p:nvPr/>
        </p:nvCxnSpPr>
        <p:spPr>
          <a:xfrm flipH="1">
            <a:off x="8740239" y="2546604"/>
            <a:ext cx="1494201" cy="2494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3583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60E76E6E-8E9F-1181-3EC6-037611567A06}"/>
              </a:ext>
            </a:extLst>
          </p:cNvPr>
          <p:cNvSpPr/>
          <p:nvPr/>
        </p:nvSpPr>
        <p:spPr>
          <a:xfrm>
            <a:off x="986510" y="260504"/>
            <a:ext cx="9553962" cy="923330"/>
          </a:xfrm>
          <a:prstGeom prst="rect">
            <a:avLst/>
          </a:prstGeom>
          <a:noFill/>
        </p:spPr>
        <p:txBody>
          <a:bodyPr wrap="none" lIns="91440" tIns="45720" rIns="91440" bIns="45720">
            <a:spAutoFit/>
          </a:bodyPr>
          <a:lstStyle/>
          <a:p>
            <a:r>
              <a:rPr lang="en-US" sz="5400" b="1" dirty="0"/>
              <a:t>Initial Prototype – Single Plant</a:t>
            </a:r>
            <a:endParaRPr lang="en-US" sz="5400" dirty="0"/>
          </a:p>
        </p:txBody>
      </p:sp>
      <p:sp>
        <p:nvSpPr>
          <p:cNvPr id="6" name="תיבת טקסט 5">
            <a:extLst>
              <a:ext uri="{FF2B5EF4-FFF2-40B4-BE49-F238E27FC236}">
                <a16:creationId xmlns:a16="http://schemas.microsoft.com/office/drawing/2014/main" id="{893F3446-7C99-19D8-F967-72303C4A6045}"/>
              </a:ext>
            </a:extLst>
          </p:cNvPr>
          <p:cNvSpPr txBox="1"/>
          <p:nvPr/>
        </p:nvSpPr>
        <p:spPr>
          <a:xfrm>
            <a:off x="470189" y="1304157"/>
            <a:ext cx="6094268" cy="2031325"/>
          </a:xfrm>
          <a:prstGeom prst="rect">
            <a:avLst/>
          </a:prstGeom>
          <a:noFill/>
        </p:spPr>
        <p:txBody>
          <a:bodyPr wrap="square">
            <a:spAutoFit/>
          </a:bodyPr>
          <a:lstStyle/>
          <a:p>
            <a:pPr marL="285750" indent="-285750" algn="l" rtl="0">
              <a:buFont typeface="Arial" panose="020B0604020202020204" pitchFamily="34" charset="0"/>
              <a:buChar char="•"/>
            </a:pPr>
            <a:r>
              <a:rPr lang="en-US" dirty="0"/>
              <a:t>One plant monitored</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Data stored in S3</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Static website hosted directly from S3</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Public, non-secure access</a:t>
            </a:r>
            <a:endParaRPr lang="he-IL" dirty="0"/>
          </a:p>
        </p:txBody>
      </p:sp>
      <p:pic>
        <p:nvPicPr>
          <p:cNvPr id="8" name="תמונה 7" descr="תמונה שמכילה טקסט, סרט מצויר, צילום מסך&#10;&#10;תוכן בינה מלאכותית גנרטיבית עשוי להיות שגוי.">
            <a:extLst>
              <a:ext uri="{FF2B5EF4-FFF2-40B4-BE49-F238E27FC236}">
                <a16:creationId xmlns:a16="http://schemas.microsoft.com/office/drawing/2014/main" id="{7F59028B-E872-88DE-89A2-7FD58FE6BE81}"/>
              </a:ext>
            </a:extLst>
          </p:cNvPr>
          <p:cNvPicPr>
            <a:picLocks noChangeAspect="1"/>
          </p:cNvPicPr>
          <p:nvPr/>
        </p:nvPicPr>
        <p:blipFill>
          <a:blip r:embed="rId3"/>
          <a:stretch>
            <a:fillRect/>
          </a:stretch>
        </p:blipFill>
        <p:spPr>
          <a:xfrm>
            <a:off x="4542432" y="2864513"/>
            <a:ext cx="7443355" cy="3880971"/>
          </a:xfrm>
          <a:prstGeom prst="rect">
            <a:avLst/>
          </a:prstGeom>
        </p:spPr>
      </p:pic>
      <p:pic>
        <p:nvPicPr>
          <p:cNvPr id="10" name="תמונה 9">
            <a:extLst>
              <a:ext uri="{FF2B5EF4-FFF2-40B4-BE49-F238E27FC236}">
                <a16:creationId xmlns:a16="http://schemas.microsoft.com/office/drawing/2014/main" id="{22DB8EF8-4459-63E4-75F4-CE7A7E6A08EF}"/>
              </a:ext>
            </a:extLst>
          </p:cNvPr>
          <p:cNvPicPr>
            <a:picLocks noChangeAspect="1"/>
          </p:cNvPicPr>
          <p:nvPr/>
        </p:nvPicPr>
        <p:blipFill>
          <a:blip r:embed="rId4"/>
          <a:stretch>
            <a:fillRect/>
          </a:stretch>
        </p:blipFill>
        <p:spPr>
          <a:xfrm>
            <a:off x="6689148" y="2494238"/>
            <a:ext cx="5296639" cy="447737"/>
          </a:xfrm>
          <a:prstGeom prst="rect">
            <a:avLst/>
          </a:prstGeom>
        </p:spPr>
      </p:pic>
      <p:sp>
        <p:nvSpPr>
          <p:cNvPr id="11" name="אליפסה 10">
            <a:extLst>
              <a:ext uri="{FF2B5EF4-FFF2-40B4-BE49-F238E27FC236}">
                <a16:creationId xmlns:a16="http://schemas.microsoft.com/office/drawing/2014/main" id="{12F01C64-7567-424A-54C4-A21AC5B5C2AC}"/>
              </a:ext>
            </a:extLst>
          </p:cNvPr>
          <p:cNvSpPr/>
          <p:nvPr/>
        </p:nvSpPr>
        <p:spPr>
          <a:xfrm>
            <a:off x="10323241" y="2537684"/>
            <a:ext cx="1662546" cy="29281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a:extLst>
              <a:ext uri="{FF2B5EF4-FFF2-40B4-BE49-F238E27FC236}">
                <a16:creationId xmlns:a16="http://schemas.microsoft.com/office/drawing/2014/main" id="{AB2DCFC2-6EF2-1930-06AE-B6CD5FE348ED}"/>
              </a:ext>
            </a:extLst>
          </p:cNvPr>
          <p:cNvPicPr>
            <a:picLocks noChangeAspect="1"/>
          </p:cNvPicPr>
          <p:nvPr/>
        </p:nvPicPr>
        <p:blipFill>
          <a:blip r:embed="rId5"/>
          <a:stretch>
            <a:fillRect/>
          </a:stretch>
        </p:blipFill>
        <p:spPr>
          <a:xfrm>
            <a:off x="10771666" y="161342"/>
            <a:ext cx="1261872" cy="1261872"/>
          </a:xfrm>
          <a:prstGeom prst="rect">
            <a:avLst/>
          </a:prstGeom>
        </p:spPr>
      </p:pic>
    </p:spTree>
    <p:extLst>
      <p:ext uri="{BB962C8B-B14F-4D97-AF65-F5344CB8AC3E}">
        <p14:creationId xmlns:p14="http://schemas.microsoft.com/office/powerpoint/2010/main" val="4227628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F29CC-D8A8-92A9-6F3F-1CF0950C852F}"/>
            </a:ext>
          </a:extLst>
        </p:cNvPr>
        <p:cNvGrpSpPr/>
        <p:nvPr/>
      </p:nvGrpSpPr>
      <p:grpSpPr>
        <a:xfrm>
          <a:off x="0" y="0"/>
          <a:ext cx="0" cy="0"/>
          <a:chOff x="0" y="0"/>
          <a:chExt cx="0" cy="0"/>
        </a:xfrm>
      </p:grpSpPr>
      <p:sp>
        <p:nvSpPr>
          <p:cNvPr id="4" name="מלבן 3">
            <a:extLst>
              <a:ext uri="{FF2B5EF4-FFF2-40B4-BE49-F238E27FC236}">
                <a16:creationId xmlns:a16="http://schemas.microsoft.com/office/drawing/2014/main" id="{9ADF0337-23EA-6D8C-AE3B-8B53A80AE8AB}"/>
              </a:ext>
            </a:extLst>
          </p:cNvPr>
          <p:cNvSpPr/>
          <p:nvPr/>
        </p:nvSpPr>
        <p:spPr>
          <a:xfrm>
            <a:off x="-89712" y="142474"/>
            <a:ext cx="10770384" cy="923330"/>
          </a:xfrm>
          <a:prstGeom prst="rect">
            <a:avLst/>
          </a:prstGeom>
          <a:noFill/>
        </p:spPr>
        <p:txBody>
          <a:bodyPr wrap="none" lIns="91440" tIns="45720" rIns="91440" bIns="45720">
            <a:spAutoFit/>
          </a:bodyPr>
          <a:lstStyle/>
          <a:p>
            <a:r>
              <a:rPr lang="en-US" sz="5400" b="1" dirty="0"/>
              <a:t>Secure Visualization – CloudFront</a:t>
            </a:r>
          </a:p>
        </p:txBody>
      </p:sp>
      <p:sp>
        <p:nvSpPr>
          <p:cNvPr id="6" name="תיבת טקסט 5">
            <a:extLst>
              <a:ext uri="{FF2B5EF4-FFF2-40B4-BE49-F238E27FC236}">
                <a16:creationId xmlns:a16="http://schemas.microsoft.com/office/drawing/2014/main" id="{45AA2F5F-AA04-1883-DE62-1CB59280A357}"/>
              </a:ext>
            </a:extLst>
          </p:cNvPr>
          <p:cNvSpPr txBox="1"/>
          <p:nvPr/>
        </p:nvSpPr>
        <p:spPr>
          <a:xfrm>
            <a:off x="314325" y="1324938"/>
            <a:ext cx="6094268" cy="2031325"/>
          </a:xfrm>
          <a:prstGeom prst="rect">
            <a:avLst/>
          </a:prstGeom>
          <a:noFill/>
        </p:spPr>
        <p:txBody>
          <a:bodyPr wrap="square">
            <a:spAutoFit/>
          </a:bodyPr>
          <a:lstStyle/>
          <a:p>
            <a:pPr marL="285750" indent="-285750" algn="l" rtl="0">
              <a:buFont typeface="Arial" panose="020B0604020202020204" pitchFamily="34" charset="0"/>
              <a:buChar char="•"/>
            </a:pPr>
            <a:r>
              <a:rPr lang="en-US" dirty="0"/>
              <a:t>CloudFront used as a secure content delivery layer</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HTTPS enabled with Amazon certificate</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Controlled access to S3</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Improved performance and security</a:t>
            </a:r>
            <a:endParaRPr lang="he-IL" dirty="0"/>
          </a:p>
        </p:txBody>
      </p:sp>
      <p:grpSp>
        <p:nvGrpSpPr>
          <p:cNvPr id="2" name="קבוצה 1">
            <a:extLst>
              <a:ext uri="{FF2B5EF4-FFF2-40B4-BE49-F238E27FC236}">
                <a16:creationId xmlns:a16="http://schemas.microsoft.com/office/drawing/2014/main" id="{21511007-3411-4E21-1CD6-F76AD230993C}"/>
              </a:ext>
            </a:extLst>
          </p:cNvPr>
          <p:cNvGrpSpPr/>
          <p:nvPr/>
        </p:nvGrpSpPr>
        <p:grpSpPr>
          <a:xfrm>
            <a:off x="8686800" y="2507794"/>
            <a:ext cx="3629406" cy="400106"/>
            <a:chOff x="8686800" y="2244884"/>
            <a:chExt cx="3629406" cy="400106"/>
          </a:xfrm>
        </p:grpSpPr>
        <p:pic>
          <p:nvPicPr>
            <p:cNvPr id="13" name="תמונה 12">
              <a:extLst>
                <a:ext uri="{FF2B5EF4-FFF2-40B4-BE49-F238E27FC236}">
                  <a16:creationId xmlns:a16="http://schemas.microsoft.com/office/drawing/2014/main" id="{2201CA7E-C9EC-E0A3-6795-32DEEF5F43A2}"/>
                </a:ext>
              </a:extLst>
            </p:cNvPr>
            <p:cNvPicPr>
              <a:picLocks noChangeAspect="1"/>
            </p:cNvPicPr>
            <p:nvPr/>
          </p:nvPicPr>
          <p:blipFill>
            <a:blip r:embed="rId3"/>
            <a:stretch>
              <a:fillRect/>
            </a:stretch>
          </p:blipFill>
          <p:spPr>
            <a:xfrm>
              <a:off x="8810153" y="2244884"/>
              <a:ext cx="3381847" cy="400106"/>
            </a:xfrm>
            <a:prstGeom prst="rect">
              <a:avLst/>
            </a:prstGeom>
          </p:spPr>
        </p:pic>
        <p:sp>
          <p:nvSpPr>
            <p:cNvPr id="11" name="אליפסה 10">
              <a:extLst>
                <a:ext uri="{FF2B5EF4-FFF2-40B4-BE49-F238E27FC236}">
                  <a16:creationId xmlns:a16="http://schemas.microsoft.com/office/drawing/2014/main" id="{6C1EFB51-21EE-BAB0-6DF5-6735584BC189}"/>
                </a:ext>
              </a:extLst>
            </p:cNvPr>
            <p:cNvSpPr/>
            <p:nvPr/>
          </p:nvSpPr>
          <p:spPr>
            <a:xfrm>
              <a:off x="8686800" y="2303265"/>
              <a:ext cx="3629406" cy="29281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4099" name="Picture 3" descr="‪AWS CloudFront: A Comprehensive Guide to Accelerating ...‬‏">
            <a:extLst>
              <a:ext uri="{FF2B5EF4-FFF2-40B4-BE49-F238E27FC236}">
                <a16:creationId xmlns:a16="http://schemas.microsoft.com/office/drawing/2014/main" id="{8B18C82C-846F-EDF6-D564-93762B6FF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2929" y="142474"/>
            <a:ext cx="1244009" cy="1244009"/>
          </a:xfrm>
          <a:prstGeom prst="rect">
            <a:avLst/>
          </a:prstGeom>
          <a:noFill/>
          <a:extLst>
            <a:ext uri="{909E8E84-426E-40DD-AFC4-6F175D3DCCD1}">
              <a14:hiddenFill xmlns:a14="http://schemas.microsoft.com/office/drawing/2010/main">
                <a:solidFill>
                  <a:srgbClr val="FFFFFF"/>
                </a:solidFill>
              </a14:hiddenFill>
            </a:ext>
          </a:extLst>
        </p:spPr>
      </p:pic>
      <p:pic>
        <p:nvPicPr>
          <p:cNvPr id="9" name="תמונה 8" descr="תמונה שמכילה טקסט, סרט מצויר&#10;&#10;תוכן בינה מלאכותית גנרטיבית עשוי להיות שגוי.">
            <a:extLst>
              <a:ext uri="{FF2B5EF4-FFF2-40B4-BE49-F238E27FC236}">
                <a16:creationId xmlns:a16="http://schemas.microsoft.com/office/drawing/2014/main" id="{ABB92F82-0E87-ADA4-62DB-47F845EF5C96}"/>
              </a:ext>
            </a:extLst>
          </p:cNvPr>
          <p:cNvPicPr>
            <a:picLocks noChangeAspect="1"/>
          </p:cNvPicPr>
          <p:nvPr/>
        </p:nvPicPr>
        <p:blipFill>
          <a:blip r:embed="rId5"/>
          <a:stretch>
            <a:fillRect/>
          </a:stretch>
        </p:blipFill>
        <p:spPr>
          <a:xfrm>
            <a:off x="4533900" y="2907900"/>
            <a:ext cx="7658100" cy="3979833"/>
          </a:xfrm>
          <a:prstGeom prst="rect">
            <a:avLst/>
          </a:prstGeom>
        </p:spPr>
      </p:pic>
    </p:spTree>
    <p:extLst>
      <p:ext uri="{BB962C8B-B14F-4D97-AF65-F5344CB8AC3E}">
        <p14:creationId xmlns:p14="http://schemas.microsoft.com/office/powerpoint/2010/main" val="2573256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descr="תמונה שמכילה טקסט, סרט מצויר, צילום מסך&#10;&#10;תוכן בינה מלאכותית גנרטיבית עשוי להיות שגוי.">
            <a:extLst>
              <a:ext uri="{FF2B5EF4-FFF2-40B4-BE49-F238E27FC236}">
                <a16:creationId xmlns:a16="http://schemas.microsoft.com/office/drawing/2014/main" id="{404021E4-085E-8D2A-5231-222B3E7A40BA}"/>
              </a:ext>
            </a:extLst>
          </p:cNvPr>
          <p:cNvPicPr>
            <a:picLocks noChangeAspect="1"/>
          </p:cNvPicPr>
          <p:nvPr/>
        </p:nvPicPr>
        <p:blipFill>
          <a:blip r:embed="rId3"/>
          <a:stretch>
            <a:fillRect/>
          </a:stretch>
        </p:blipFill>
        <p:spPr>
          <a:xfrm>
            <a:off x="800099" y="0"/>
            <a:ext cx="10848109" cy="6848356"/>
          </a:xfrm>
          <a:prstGeom prst="rect">
            <a:avLst/>
          </a:prstGeom>
        </p:spPr>
      </p:pic>
    </p:spTree>
    <p:extLst>
      <p:ext uri="{BB962C8B-B14F-4D97-AF65-F5344CB8AC3E}">
        <p14:creationId xmlns:p14="http://schemas.microsoft.com/office/powerpoint/2010/main" val="152452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E2CC2-0673-E8F9-94CF-37F4599DD354}"/>
            </a:ext>
          </a:extLst>
        </p:cNvPr>
        <p:cNvGrpSpPr/>
        <p:nvPr/>
      </p:nvGrpSpPr>
      <p:grpSpPr>
        <a:xfrm>
          <a:off x="0" y="0"/>
          <a:ext cx="0" cy="0"/>
          <a:chOff x="0" y="0"/>
          <a:chExt cx="0" cy="0"/>
        </a:xfrm>
      </p:grpSpPr>
      <p:pic>
        <p:nvPicPr>
          <p:cNvPr id="8" name="תמונה 7">
            <a:extLst>
              <a:ext uri="{FF2B5EF4-FFF2-40B4-BE49-F238E27FC236}">
                <a16:creationId xmlns:a16="http://schemas.microsoft.com/office/drawing/2014/main" id="{E5035EAD-9D80-772A-60BF-459B5C0A6193}"/>
              </a:ext>
            </a:extLst>
          </p:cNvPr>
          <p:cNvPicPr>
            <a:picLocks noChangeAspect="1"/>
          </p:cNvPicPr>
          <p:nvPr/>
        </p:nvPicPr>
        <p:blipFill>
          <a:blip r:embed="rId3"/>
          <a:stretch>
            <a:fillRect/>
          </a:stretch>
        </p:blipFill>
        <p:spPr>
          <a:xfrm>
            <a:off x="8686800" y="2589301"/>
            <a:ext cx="3515216" cy="400106"/>
          </a:xfrm>
          <a:prstGeom prst="rect">
            <a:avLst/>
          </a:prstGeom>
        </p:spPr>
      </p:pic>
      <p:sp>
        <p:nvSpPr>
          <p:cNvPr id="4" name="מלבן 3">
            <a:extLst>
              <a:ext uri="{FF2B5EF4-FFF2-40B4-BE49-F238E27FC236}">
                <a16:creationId xmlns:a16="http://schemas.microsoft.com/office/drawing/2014/main" id="{AC67BB97-AAE5-81A8-A59D-06A5467726A6}"/>
              </a:ext>
            </a:extLst>
          </p:cNvPr>
          <p:cNvSpPr/>
          <p:nvPr/>
        </p:nvSpPr>
        <p:spPr>
          <a:xfrm>
            <a:off x="314325" y="177117"/>
            <a:ext cx="8869352" cy="923330"/>
          </a:xfrm>
          <a:prstGeom prst="rect">
            <a:avLst/>
          </a:prstGeom>
          <a:noFill/>
        </p:spPr>
        <p:txBody>
          <a:bodyPr wrap="none" lIns="91440" tIns="45720" rIns="91440" bIns="45720">
            <a:spAutoFit/>
          </a:bodyPr>
          <a:lstStyle/>
          <a:p>
            <a:r>
              <a:rPr lang="en-US" sz="5400" b="1" dirty="0"/>
              <a:t>Scalability – Multiple Plants</a:t>
            </a:r>
          </a:p>
        </p:txBody>
      </p:sp>
      <p:sp>
        <p:nvSpPr>
          <p:cNvPr id="6" name="תיבת טקסט 5">
            <a:extLst>
              <a:ext uri="{FF2B5EF4-FFF2-40B4-BE49-F238E27FC236}">
                <a16:creationId xmlns:a16="http://schemas.microsoft.com/office/drawing/2014/main" id="{A8A92EC0-0B9E-19BB-7AFA-04B73B802E68}"/>
              </a:ext>
            </a:extLst>
          </p:cNvPr>
          <p:cNvSpPr txBox="1"/>
          <p:nvPr/>
        </p:nvSpPr>
        <p:spPr>
          <a:xfrm>
            <a:off x="314325" y="1324938"/>
            <a:ext cx="6094268" cy="2031325"/>
          </a:xfrm>
          <a:prstGeom prst="rect">
            <a:avLst/>
          </a:prstGeom>
          <a:noFill/>
        </p:spPr>
        <p:txBody>
          <a:bodyPr wrap="square">
            <a:spAutoFit/>
          </a:bodyPr>
          <a:lstStyle/>
          <a:p>
            <a:pPr marL="285750" indent="-285750" algn="l" rtl="0">
              <a:buFont typeface="Arial" panose="020B0604020202020204" pitchFamily="34" charset="0"/>
              <a:buChar char="•"/>
            </a:pPr>
            <a:r>
              <a:rPr lang="en-US" dirty="0"/>
              <a:t>Additional soil moisture sensors added</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Each plant has its own data pipeline</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Separate secure website per plant</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QR code for easy </a:t>
            </a:r>
            <a:r>
              <a:rPr lang="en-US" dirty="0" err="1"/>
              <a:t>accesss</a:t>
            </a:r>
            <a:endParaRPr lang="he-IL" dirty="0"/>
          </a:p>
        </p:txBody>
      </p:sp>
      <p:sp>
        <p:nvSpPr>
          <p:cNvPr id="11" name="אליפסה 10">
            <a:extLst>
              <a:ext uri="{FF2B5EF4-FFF2-40B4-BE49-F238E27FC236}">
                <a16:creationId xmlns:a16="http://schemas.microsoft.com/office/drawing/2014/main" id="{7C761FB7-D0FF-6000-6417-65CC38BF73CC}"/>
              </a:ext>
            </a:extLst>
          </p:cNvPr>
          <p:cNvSpPr/>
          <p:nvPr/>
        </p:nvSpPr>
        <p:spPr>
          <a:xfrm>
            <a:off x="8686800" y="2695864"/>
            <a:ext cx="3629406" cy="29281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099" name="Picture 3" descr="‪AWS CloudFront: A Comprehensive Guide to Accelerating ...‬‏">
            <a:extLst>
              <a:ext uri="{FF2B5EF4-FFF2-40B4-BE49-F238E27FC236}">
                <a16:creationId xmlns:a16="http://schemas.microsoft.com/office/drawing/2014/main" id="{CC2F09A8-9186-CA98-61B9-870BF810D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2929" y="142474"/>
            <a:ext cx="1244009" cy="1244009"/>
          </a:xfrm>
          <a:prstGeom prst="rect">
            <a:avLst/>
          </a:prstGeom>
          <a:noFill/>
          <a:extLst>
            <a:ext uri="{909E8E84-426E-40DD-AFC4-6F175D3DCCD1}">
              <a14:hiddenFill xmlns:a14="http://schemas.microsoft.com/office/drawing/2010/main">
                <a:solidFill>
                  <a:srgbClr val="FFFFFF"/>
                </a:solidFill>
              </a14:hiddenFill>
            </a:ext>
          </a:extLst>
        </p:spPr>
      </p:pic>
      <p:pic>
        <p:nvPicPr>
          <p:cNvPr id="2" name="תמונה 1">
            <a:extLst>
              <a:ext uri="{FF2B5EF4-FFF2-40B4-BE49-F238E27FC236}">
                <a16:creationId xmlns:a16="http://schemas.microsoft.com/office/drawing/2014/main" id="{ECCBAB0A-7DCC-5D87-FBAD-E1AAF13EAC40}"/>
              </a:ext>
            </a:extLst>
          </p:cNvPr>
          <p:cNvPicPr>
            <a:picLocks noChangeAspect="1"/>
          </p:cNvPicPr>
          <p:nvPr/>
        </p:nvPicPr>
        <p:blipFill>
          <a:blip r:embed="rId5"/>
          <a:stretch>
            <a:fillRect/>
          </a:stretch>
        </p:blipFill>
        <p:spPr>
          <a:xfrm>
            <a:off x="9392367" y="124611"/>
            <a:ext cx="1261872" cy="1261872"/>
          </a:xfrm>
          <a:prstGeom prst="rect">
            <a:avLst/>
          </a:prstGeom>
        </p:spPr>
      </p:pic>
      <p:pic>
        <p:nvPicPr>
          <p:cNvPr id="5" name="תמונה 4" descr="תמונה שמכילה טקסט, סרט מצויר, צילום מסך, דובון&#10;&#10;תוכן בינה מלאכותית גנרטיבית עשוי להיות שגוי.">
            <a:extLst>
              <a:ext uri="{FF2B5EF4-FFF2-40B4-BE49-F238E27FC236}">
                <a16:creationId xmlns:a16="http://schemas.microsoft.com/office/drawing/2014/main" id="{59A8483D-F93E-76B1-09DF-5D7D558954B6}"/>
              </a:ext>
            </a:extLst>
          </p:cNvPr>
          <p:cNvPicPr>
            <a:picLocks noChangeAspect="1"/>
          </p:cNvPicPr>
          <p:nvPr/>
        </p:nvPicPr>
        <p:blipFill>
          <a:blip r:embed="rId6"/>
          <a:srcRect r="10240"/>
          <a:stretch>
            <a:fillRect/>
          </a:stretch>
        </p:blipFill>
        <p:spPr>
          <a:xfrm>
            <a:off x="5425561" y="3066762"/>
            <a:ext cx="6766439" cy="3791238"/>
          </a:xfrm>
          <a:prstGeom prst="rect">
            <a:avLst/>
          </a:prstGeom>
        </p:spPr>
      </p:pic>
      <p:pic>
        <p:nvPicPr>
          <p:cNvPr id="12" name="תמונה 11" descr="תמונה שמכילה טקסט, קו, גופן, מספר&#10;&#10;תוכן בינה מלאכותית גנרטיבית עשוי להיות שגוי.">
            <a:extLst>
              <a:ext uri="{FF2B5EF4-FFF2-40B4-BE49-F238E27FC236}">
                <a16:creationId xmlns:a16="http://schemas.microsoft.com/office/drawing/2014/main" id="{54C89B4A-2ED3-105C-DB1E-A3470031C549}"/>
              </a:ext>
            </a:extLst>
          </p:cNvPr>
          <p:cNvPicPr>
            <a:picLocks noChangeAspect="1"/>
          </p:cNvPicPr>
          <p:nvPr/>
        </p:nvPicPr>
        <p:blipFill>
          <a:blip r:embed="rId7"/>
          <a:srcRect r="57727"/>
          <a:stretch>
            <a:fillRect/>
          </a:stretch>
        </p:blipFill>
        <p:spPr>
          <a:xfrm>
            <a:off x="0" y="3580754"/>
            <a:ext cx="5441230" cy="2815935"/>
          </a:xfrm>
          <a:prstGeom prst="rect">
            <a:avLst/>
          </a:prstGeom>
        </p:spPr>
      </p:pic>
    </p:spTree>
    <p:extLst>
      <p:ext uri="{BB962C8B-B14F-4D97-AF65-F5344CB8AC3E}">
        <p14:creationId xmlns:p14="http://schemas.microsoft.com/office/powerpoint/2010/main" val="4214162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99565-DC81-051E-6716-12D53155BAF3}"/>
            </a:ext>
          </a:extLst>
        </p:cNvPr>
        <p:cNvGrpSpPr/>
        <p:nvPr/>
      </p:nvGrpSpPr>
      <p:grpSpPr>
        <a:xfrm>
          <a:off x="0" y="0"/>
          <a:ext cx="0" cy="0"/>
          <a:chOff x="0" y="0"/>
          <a:chExt cx="0" cy="0"/>
        </a:xfrm>
      </p:grpSpPr>
      <p:pic>
        <p:nvPicPr>
          <p:cNvPr id="5" name="תמונה 4" descr="תמונה שמכילה טקסט, צילום מסך, תוכנה, תכונות מולטימדיה&#10;&#10;תוכן בינה מלאכותית גנרטיבית עשוי להיות שגוי.">
            <a:extLst>
              <a:ext uri="{FF2B5EF4-FFF2-40B4-BE49-F238E27FC236}">
                <a16:creationId xmlns:a16="http://schemas.microsoft.com/office/drawing/2014/main" id="{AFA3F1F2-1238-A98A-CA9E-8B34A916623C}"/>
              </a:ext>
            </a:extLst>
          </p:cNvPr>
          <p:cNvPicPr>
            <a:picLocks noChangeAspect="1"/>
          </p:cNvPicPr>
          <p:nvPr/>
        </p:nvPicPr>
        <p:blipFill>
          <a:blip r:embed="rId3"/>
          <a:srcRect l="50000"/>
          <a:stretch>
            <a:fillRect/>
          </a:stretch>
        </p:blipFill>
        <p:spPr>
          <a:xfrm>
            <a:off x="6096000" y="0"/>
            <a:ext cx="6096000" cy="6858000"/>
          </a:xfrm>
          <a:prstGeom prst="rect">
            <a:avLst/>
          </a:prstGeom>
        </p:spPr>
      </p:pic>
      <p:pic>
        <p:nvPicPr>
          <p:cNvPr id="4" name="תמונה 3" descr="תמונה שמכילה צילום מסך, טקסט, גרפיקה, דפוס&#10;&#10;תוכן בינה מלאכותית גנרטיבית עשוי להיות שגוי.">
            <a:extLst>
              <a:ext uri="{FF2B5EF4-FFF2-40B4-BE49-F238E27FC236}">
                <a16:creationId xmlns:a16="http://schemas.microsoft.com/office/drawing/2014/main" id="{42EFA88F-18A5-3E3B-A8CB-FD0E7E6E37C0}"/>
              </a:ext>
            </a:extLst>
          </p:cNvPr>
          <p:cNvPicPr>
            <a:picLocks noChangeAspect="1"/>
          </p:cNvPicPr>
          <p:nvPr/>
        </p:nvPicPr>
        <p:blipFill>
          <a:blip r:embed="rId4">
            <a:extLst>
              <a:ext uri="{28A0092B-C50C-407E-A947-70E740481C1C}">
                <a14:useLocalDpi xmlns:a14="http://schemas.microsoft.com/office/drawing/2010/main" val="0"/>
              </a:ext>
            </a:extLst>
          </a:blip>
          <a:srcRect b="11633"/>
          <a:stretch>
            <a:fillRect/>
          </a:stretch>
        </p:blipFill>
        <p:spPr>
          <a:xfrm>
            <a:off x="3112133" y="1"/>
            <a:ext cx="2983867" cy="3429000"/>
          </a:xfrm>
          <a:prstGeom prst="rect">
            <a:avLst/>
          </a:prstGeom>
        </p:spPr>
      </p:pic>
      <p:pic>
        <p:nvPicPr>
          <p:cNvPr id="8" name="תמונה 7" descr="תמונה שמכילה צילום מסך, טקסט, גרפיקה, עיצוב גרפי&#10;&#10;תוכן בינה מלאכותית גנרטיבית עשוי להיות שגוי.">
            <a:extLst>
              <a:ext uri="{FF2B5EF4-FFF2-40B4-BE49-F238E27FC236}">
                <a16:creationId xmlns:a16="http://schemas.microsoft.com/office/drawing/2014/main" id="{17A9E115-47D2-7D96-01EB-EA9CC6DB1467}"/>
              </a:ext>
            </a:extLst>
          </p:cNvPr>
          <p:cNvPicPr>
            <a:picLocks noChangeAspect="1"/>
          </p:cNvPicPr>
          <p:nvPr/>
        </p:nvPicPr>
        <p:blipFill>
          <a:blip r:embed="rId5">
            <a:extLst>
              <a:ext uri="{28A0092B-C50C-407E-A947-70E740481C1C}">
                <a14:useLocalDpi xmlns:a14="http://schemas.microsoft.com/office/drawing/2010/main" val="0"/>
              </a:ext>
            </a:extLst>
          </a:blip>
          <a:srcRect b="11633"/>
          <a:stretch>
            <a:fillRect/>
          </a:stretch>
        </p:blipFill>
        <p:spPr>
          <a:xfrm>
            <a:off x="128266" y="3428999"/>
            <a:ext cx="2983867" cy="3429000"/>
          </a:xfrm>
          <a:prstGeom prst="rect">
            <a:avLst/>
          </a:prstGeom>
        </p:spPr>
      </p:pic>
    </p:spTree>
    <p:extLst>
      <p:ext uri="{BB962C8B-B14F-4D97-AF65-F5344CB8AC3E}">
        <p14:creationId xmlns:p14="http://schemas.microsoft.com/office/powerpoint/2010/main" val="1863353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טקסט, צילום מסך, תוכנה, תכונות מולטימדיה&#10;&#10;תוכן בינה מלאכותית גנרטיבית עשוי להיות שגוי.">
            <a:extLst>
              <a:ext uri="{FF2B5EF4-FFF2-40B4-BE49-F238E27FC236}">
                <a16:creationId xmlns:a16="http://schemas.microsoft.com/office/drawing/2014/main" id="{5D19FEC1-2339-8E65-43CE-0CCC02446006}"/>
              </a:ext>
            </a:extLst>
          </p:cNvPr>
          <p:cNvPicPr>
            <a:picLocks noChangeAspect="1"/>
          </p:cNvPicPr>
          <p:nvPr/>
        </p:nvPicPr>
        <p:blipFill>
          <a:blip r:embed="rId3"/>
          <a:stretch>
            <a:fillRect/>
          </a:stretch>
        </p:blipFill>
        <p:spPr>
          <a:xfrm>
            <a:off x="0" y="0"/>
            <a:ext cx="12192000" cy="6858000"/>
          </a:xfrm>
          <a:prstGeom prst="rect">
            <a:avLst/>
          </a:prstGeom>
        </p:spPr>
      </p:pic>
      <p:sp>
        <p:nvSpPr>
          <p:cNvPr id="4" name="תיבת טקסט 3">
            <a:hlinkClick r:id="rId4"/>
            <a:extLst>
              <a:ext uri="{FF2B5EF4-FFF2-40B4-BE49-F238E27FC236}">
                <a16:creationId xmlns:a16="http://schemas.microsoft.com/office/drawing/2014/main" id="{13EA3279-1A6C-751E-69E1-2349250A97C2}"/>
              </a:ext>
            </a:extLst>
          </p:cNvPr>
          <p:cNvSpPr txBox="1"/>
          <p:nvPr/>
        </p:nvSpPr>
        <p:spPr>
          <a:xfrm>
            <a:off x="344384" y="6068291"/>
            <a:ext cx="5486400" cy="461665"/>
          </a:xfrm>
          <a:prstGeom prst="rect">
            <a:avLst/>
          </a:prstGeom>
          <a:noFill/>
        </p:spPr>
        <p:txBody>
          <a:bodyPr wrap="square" rtlCol="1">
            <a:spAutoFit/>
          </a:bodyPr>
          <a:lstStyle/>
          <a:p>
            <a:pPr algn="ctr"/>
            <a:r>
              <a:rPr lang="en-US" sz="2400" u="sng" dirty="0">
                <a:solidFill>
                  <a:schemeClr val="accent1">
                    <a:lumMod val="75000"/>
                  </a:schemeClr>
                </a:solidFill>
              </a:rPr>
              <a:t>All Plants Data Link</a:t>
            </a:r>
            <a:endParaRPr lang="he-IL" sz="2400" u="sng" dirty="0">
              <a:solidFill>
                <a:schemeClr val="accent1">
                  <a:lumMod val="75000"/>
                </a:schemeClr>
              </a:solidFill>
            </a:endParaRPr>
          </a:p>
        </p:txBody>
      </p:sp>
    </p:spTree>
    <p:extLst>
      <p:ext uri="{BB962C8B-B14F-4D97-AF65-F5344CB8AC3E}">
        <p14:creationId xmlns:p14="http://schemas.microsoft.com/office/powerpoint/2010/main" val="4029628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mazon.com: DIYmall ESP32 DEVKIT ESP32-S3 Development Board 36Pins ESP32  ESP-32S 2.4GHz WiFi+BT BLE Dual-core Dev Module CP2102 for Arduino DOIT  ESP32-WROOM-32 : Industrial &amp; Scientific">
            <a:extLst>
              <a:ext uri="{FF2B5EF4-FFF2-40B4-BE49-F238E27FC236}">
                <a16:creationId xmlns:a16="http://schemas.microsoft.com/office/drawing/2014/main" id="{317C28C3-FCDF-C6ED-D57C-6D959EE44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1" y="8880"/>
            <a:ext cx="1587627" cy="15876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5. DHT22 - Digital Temperature and Humidity Sensor‬‏">
            <a:extLst>
              <a:ext uri="{FF2B5EF4-FFF2-40B4-BE49-F238E27FC236}">
                <a16:creationId xmlns:a16="http://schemas.microsoft.com/office/drawing/2014/main" id="{6F72EA1E-B50E-60A3-5116-87D2B2D98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857" y="2857952"/>
            <a:ext cx="1388364" cy="1004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apacitive Soil Moisture Sensor V2.0 – QuartzComponents">
            <a:extLst>
              <a:ext uri="{FF2B5EF4-FFF2-40B4-BE49-F238E27FC236}">
                <a16:creationId xmlns:a16="http://schemas.microsoft.com/office/drawing/2014/main" id="{1C30928B-BE76-F299-DE13-A54DF56CB5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17" b="25120"/>
          <a:stretch>
            <a:fillRect/>
          </a:stretch>
        </p:blipFill>
        <p:spPr bwMode="auto">
          <a:xfrm>
            <a:off x="37595" y="3922924"/>
            <a:ext cx="1728216" cy="10881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AWS IoT Core - NorthBay Solutions">
            <a:extLst>
              <a:ext uri="{FF2B5EF4-FFF2-40B4-BE49-F238E27FC236}">
                <a16:creationId xmlns:a16="http://schemas.microsoft.com/office/drawing/2014/main" id="{5728B132-5326-D39A-EEF8-484109589E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318" t="16484" r="30112" b="18623"/>
          <a:stretch>
            <a:fillRect/>
          </a:stretch>
        </p:blipFill>
        <p:spPr bwMode="auto">
          <a:xfrm>
            <a:off x="5145244" y="132388"/>
            <a:ext cx="1329308" cy="11279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מחבר חץ ישר 7">
            <a:extLst>
              <a:ext uri="{FF2B5EF4-FFF2-40B4-BE49-F238E27FC236}">
                <a16:creationId xmlns:a16="http://schemas.microsoft.com/office/drawing/2014/main" id="{4CED911C-E39A-F7E1-BD07-8EC8B042EA89}"/>
              </a:ext>
            </a:extLst>
          </p:cNvPr>
          <p:cNvCxnSpPr>
            <a:cxnSpLocks/>
          </p:cNvCxnSpPr>
          <p:nvPr/>
        </p:nvCxnSpPr>
        <p:spPr>
          <a:xfrm>
            <a:off x="3814352" y="925867"/>
            <a:ext cx="11343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תיבת טקסט 8">
            <a:extLst>
              <a:ext uri="{FF2B5EF4-FFF2-40B4-BE49-F238E27FC236}">
                <a16:creationId xmlns:a16="http://schemas.microsoft.com/office/drawing/2014/main" id="{DA83CAB6-7C8A-C6CB-76CB-7B33E103FE02}"/>
              </a:ext>
            </a:extLst>
          </p:cNvPr>
          <p:cNvSpPr txBox="1"/>
          <p:nvPr/>
        </p:nvSpPr>
        <p:spPr>
          <a:xfrm>
            <a:off x="3773165" y="312592"/>
            <a:ext cx="1527426" cy="646331"/>
          </a:xfrm>
          <a:prstGeom prst="rect">
            <a:avLst/>
          </a:prstGeom>
          <a:noFill/>
        </p:spPr>
        <p:txBody>
          <a:bodyPr wrap="square" rtlCol="1">
            <a:spAutoFit/>
          </a:bodyPr>
          <a:lstStyle/>
          <a:p>
            <a:pPr algn="ctr"/>
            <a:r>
              <a:rPr lang="en-US" dirty="0"/>
              <a:t>MQTT over TLS</a:t>
            </a:r>
            <a:endParaRPr lang="he-IL" dirty="0"/>
          </a:p>
        </p:txBody>
      </p:sp>
      <p:pic>
        <p:nvPicPr>
          <p:cNvPr id="10" name="תמונה 9">
            <a:extLst>
              <a:ext uri="{FF2B5EF4-FFF2-40B4-BE49-F238E27FC236}">
                <a16:creationId xmlns:a16="http://schemas.microsoft.com/office/drawing/2014/main" id="{BFE91D56-1C3D-168D-80E6-FB29123DAF80}"/>
              </a:ext>
            </a:extLst>
          </p:cNvPr>
          <p:cNvPicPr>
            <a:picLocks noChangeAspect="1"/>
          </p:cNvPicPr>
          <p:nvPr/>
        </p:nvPicPr>
        <p:blipFill>
          <a:blip r:embed="rId7"/>
          <a:stretch>
            <a:fillRect/>
          </a:stretch>
        </p:blipFill>
        <p:spPr>
          <a:xfrm>
            <a:off x="4074473" y="1839900"/>
            <a:ext cx="1261872" cy="1261872"/>
          </a:xfrm>
          <a:prstGeom prst="rect">
            <a:avLst/>
          </a:prstGeom>
        </p:spPr>
      </p:pic>
      <p:pic>
        <p:nvPicPr>
          <p:cNvPr id="11" name="Picture 14" descr="Cracking The Code To Content Delivery | by Don Kaluarachchi | Towards AWS">
            <a:extLst>
              <a:ext uri="{FF2B5EF4-FFF2-40B4-BE49-F238E27FC236}">
                <a16:creationId xmlns:a16="http://schemas.microsoft.com/office/drawing/2014/main" id="{9C08F337-0DDA-1A29-75C5-BEFC8735B9B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807" t="21929" r="9893" b="22876"/>
          <a:stretch>
            <a:fillRect/>
          </a:stretch>
        </p:blipFill>
        <p:spPr bwMode="auto">
          <a:xfrm>
            <a:off x="3625738" y="3789170"/>
            <a:ext cx="2008633" cy="7339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CCD577E2-098B-570A-130F-ED2F117763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4482" y="558221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40B7C6FC-A905-3466-088E-5D4CCC72BB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9021" y="5687935"/>
            <a:ext cx="1870565"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מחבר חץ ישר 13">
            <a:extLst>
              <a:ext uri="{FF2B5EF4-FFF2-40B4-BE49-F238E27FC236}">
                <a16:creationId xmlns:a16="http://schemas.microsoft.com/office/drawing/2014/main" id="{014A903C-9DD7-7D7D-A664-2F47F6DDA9E9}"/>
              </a:ext>
            </a:extLst>
          </p:cNvPr>
          <p:cNvCxnSpPr>
            <a:cxnSpLocks/>
          </p:cNvCxnSpPr>
          <p:nvPr/>
        </p:nvCxnSpPr>
        <p:spPr>
          <a:xfrm flipH="1">
            <a:off x="4910053" y="1235287"/>
            <a:ext cx="462253" cy="560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מחבר חץ ישר 14">
            <a:extLst>
              <a:ext uri="{FF2B5EF4-FFF2-40B4-BE49-F238E27FC236}">
                <a16:creationId xmlns:a16="http://schemas.microsoft.com/office/drawing/2014/main" id="{06E9503A-5E3B-1531-D803-CE1E04B2F871}"/>
              </a:ext>
            </a:extLst>
          </p:cNvPr>
          <p:cNvCxnSpPr>
            <a:cxnSpLocks/>
            <a:endCxn id="12" idx="0"/>
          </p:cNvCxnSpPr>
          <p:nvPr/>
        </p:nvCxnSpPr>
        <p:spPr>
          <a:xfrm flipH="1">
            <a:off x="4065126" y="4616999"/>
            <a:ext cx="229754" cy="965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תיבת טקסט 15">
            <a:extLst>
              <a:ext uri="{FF2B5EF4-FFF2-40B4-BE49-F238E27FC236}">
                <a16:creationId xmlns:a16="http://schemas.microsoft.com/office/drawing/2014/main" id="{5094F6E6-E7FD-68AD-7BDF-6608F731A1B9}"/>
              </a:ext>
            </a:extLst>
          </p:cNvPr>
          <p:cNvSpPr txBox="1"/>
          <p:nvPr/>
        </p:nvSpPr>
        <p:spPr>
          <a:xfrm>
            <a:off x="5079580" y="1258989"/>
            <a:ext cx="1484504" cy="1200329"/>
          </a:xfrm>
          <a:prstGeom prst="rect">
            <a:avLst/>
          </a:prstGeom>
          <a:noFill/>
        </p:spPr>
        <p:txBody>
          <a:bodyPr wrap="square" rtlCol="1">
            <a:spAutoFit/>
          </a:bodyPr>
          <a:lstStyle/>
          <a:p>
            <a:pPr algn="ctr" rtl="0"/>
            <a:r>
              <a:rPr lang="en-US" dirty="0"/>
              <a:t>IoT Rule: Store telemetry data</a:t>
            </a:r>
            <a:endParaRPr lang="he-IL" dirty="0"/>
          </a:p>
        </p:txBody>
      </p:sp>
      <p:grpSp>
        <p:nvGrpSpPr>
          <p:cNvPr id="17" name="קבוצה 16">
            <a:extLst>
              <a:ext uri="{FF2B5EF4-FFF2-40B4-BE49-F238E27FC236}">
                <a16:creationId xmlns:a16="http://schemas.microsoft.com/office/drawing/2014/main" id="{FA93C476-7B52-18A6-2BEC-C064C706DA72}"/>
              </a:ext>
            </a:extLst>
          </p:cNvPr>
          <p:cNvGrpSpPr/>
          <p:nvPr/>
        </p:nvGrpSpPr>
        <p:grpSpPr>
          <a:xfrm>
            <a:off x="405070" y="1315746"/>
            <a:ext cx="1084726" cy="2515481"/>
            <a:chOff x="405070" y="1315746"/>
            <a:chExt cx="1084726" cy="2515481"/>
          </a:xfrm>
        </p:grpSpPr>
        <p:cxnSp>
          <p:nvCxnSpPr>
            <p:cNvPr id="18" name="מחבר חץ ישר 17">
              <a:extLst>
                <a:ext uri="{FF2B5EF4-FFF2-40B4-BE49-F238E27FC236}">
                  <a16:creationId xmlns:a16="http://schemas.microsoft.com/office/drawing/2014/main" id="{F0C72275-10DF-D9D2-F3CE-A68122FE7BE7}"/>
                </a:ext>
              </a:extLst>
            </p:cNvPr>
            <p:cNvCxnSpPr>
              <a:cxnSpLocks/>
            </p:cNvCxnSpPr>
            <p:nvPr/>
          </p:nvCxnSpPr>
          <p:spPr>
            <a:xfrm flipV="1">
              <a:off x="405070" y="1315746"/>
              <a:ext cx="0" cy="2515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מחבר חץ ישר 18">
              <a:extLst>
                <a:ext uri="{FF2B5EF4-FFF2-40B4-BE49-F238E27FC236}">
                  <a16:creationId xmlns:a16="http://schemas.microsoft.com/office/drawing/2014/main" id="{F83012FC-9543-B797-065C-BB8D06CD272E}"/>
                </a:ext>
              </a:extLst>
            </p:cNvPr>
            <p:cNvCxnSpPr>
              <a:cxnSpLocks/>
            </p:cNvCxnSpPr>
            <p:nvPr/>
          </p:nvCxnSpPr>
          <p:spPr>
            <a:xfrm flipV="1">
              <a:off x="696418" y="1315746"/>
              <a:ext cx="0" cy="1601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תיבת טקסט 19">
              <a:extLst>
                <a:ext uri="{FF2B5EF4-FFF2-40B4-BE49-F238E27FC236}">
                  <a16:creationId xmlns:a16="http://schemas.microsoft.com/office/drawing/2014/main" id="{29295AFB-5815-36AD-EDBC-E7B6186CC37A}"/>
                </a:ext>
              </a:extLst>
            </p:cNvPr>
            <p:cNvSpPr txBox="1"/>
            <p:nvPr/>
          </p:nvSpPr>
          <p:spPr>
            <a:xfrm>
              <a:off x="726084" y="2324602"/>
              <a:ext cx="763712" cy="369332"/>
            </a:xfrm>
            <a:prstGeom prst="rect">
              <a:avLst/>
            </a:prstGeom>
            <a:noFill/>
          </p:spPr>
          <p:txBody>
            <a:bodyPr wrap="square" rtlCol="1">
              <a:spAutoFit/>
            </a:bodyPr>
            <a:lstStyle/>
            <a:p>
              <a:pPr algn="ctr"/>
              <a:r>
                <a:rPr lang="en-US" dirty="0"/>
                <a:t>GPIO</a:t>
              </a:r>
            </a:p>
          </p:txBody>
        </p:sp>
      </p:grpSp>
      <p:grpSp>
        <p:nvGrpSpPr>
          <p:cNvPr id="21" name="קבוצה 20">
            <a:extLst>
              <a:ext uri="{FF2B5EF4-FFF2-40B4-BE49-F238E27FC236}">
                <a16:creationId xmlns:a16="http://schemas.microsoft.com/office/drawing/2014/main" id="{80F5C974-D06D-53B2-1BE1-C07EA1622563}"/>
              </a:ext>
            </a:extLst>
          </p:cNvPr>
          <p:cNvGrpSpPr/>
          <p:nvPr/>
        </p:nvGrpSpPr>
        <p:grpSpPr>
          <a:xfrm>
            <a:off x="2443224" y="112099"/>
            <a:ext cx="1587628" cy="1599604"/>
            <a:chOff x="2443224" y="112099"/>
            <a:chExt cx="1587628" cy="1599604"/>
          </a:xfrm>
        </p:grpSpPr>
        <p:pic>
          <p:nvPicPr>
            <p:cNvPr id="22" name="Picture 4" descr="Wifi Images - Free Download on Freepik">
              <a:extLst>
                <a:ext uri="{FF2B5EF4-FFF2-40B4-BE49-F238E27FC236}">
                  <a16:creationId xmlns:a16="http://schemas.microsoft.com/office/drawing/2014/main" id="{7A144927-2E6C-AD6D-0FEE-28CB7A157A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3224" y="112099"/>
              <a:ext cx="1587628" cy="1587628"/>
            </a:xfrm>
            <a:prstGeom prst="rect">
              <a:avLst/>
            </a:prstGeom>
            <a:noFill/>
            <a:extLst>
              <a:ext uri="{909E8E84-426E-40DD-AFC4-6F175D3DCCD1}">
                <a14:hiddenFill xmlns:a14="http://schemas.microsoft.com/office/drawing/2010/main">
                  <a:solidFill>
                    <a:srgbClr val="FFFFFF"/>
                  </a:solidFill>
                </a14:hiddenFill>
              </a:ext>
            </a:extLst>
          </p:spPr>
        </p:pic>
        <p:sp>
          <p:nvSpPr>
            <p:cNvPr id="23" name="תיבת טקסט 22">
              <a:extLst>
                <a:ext uri="{FF2B5EF4-FFF2-40B4-BE49-F238E27FC236}">
                  <a16:creationId xmlns:a16="http://schemas.microsoft.com/office/drawing/2014/main" id="{E2CCC3FD-1523-5658-0532-4FBCC95E4B03}"/>
                </a:ext>
              </a:extLst>
            </p:cNvPr>
            <p:cNvSpPr txBox="1"/>
            <p:nvPr/>
          </p:nvSpPr>
          <p:spPr>
            <a:xfrm>
              <a:off x="2570353" y="1342371"/>
              <a:ext cx="1290972" cy="369332"/>
            </a:xfrm>
            <a:prstGeom prst="rect">
              <a:avLst/>
            </a:prstGeom>
            <a:noFill/>
          </p:spPr>
          <p:txBody>
            <a:bodyPr wrap="square">
              <a:spAutoFit/>
            </a:bodyPr>
            <a:lstStyle/>
            <a:p>
              <a:pPr algn="ctr"/>
              <a:r>
                <a:rPr lang="en-US" dirty="0" err="1"/>
                <a:t>WiFi</a:t>
              </a:r>
              <a:endParaRPr lang="he-IL" dirty="0"/>
            </a:p>
          </p:txBody>
        </p:sp>
      </p:grpSp>
      <p:cxnSp>
        <p:nvCxnSpPr>
          <p:cNvPr id="24" name="מחבר חץ ישר 23">
            <a:extLst>
              <a:ext uri="{FF2B5EF4-FFF2-40B4-BE49-F238E27FC236}">
                <a16:creationId xmlns:a16="http://schemas.microsoft.com/office/drawing/2014/main" id="{283079D4-5C28-1B02-5CFC-2583D6015EAC}"/>
              </a:ext>
            </a:extLst>
          </p:cNvPr>
          <p:cNvCxnSpPr>
            <a:cxnSpLocks/>
          </p:cNvCxnSpPr>
          <p:nvPr/>
        </p:nvCxnSpPr>
        <p:spPr>
          <a:xfrm flipH="1">
            <a:off x="4375630" y="3174758"/>
            <a:ext cx="325038" cy="614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5" name="קבוצה 24">
            <a:extLst>
              <a:ext uri="{FF2B5EF4-FFF2-40B4-BE49-F238E27FC236}">
                <a16:creationId xmlns:a16="http://schemas.microsoft.com/office/drawing/2014/main" id="{DCB99B86-CB48-2A81-D680-9118F93C2AA5}"/>
              </a:ext>
            </a:extLst>
          </p:cNvPr>
          <p:cNvGrpSpPr/>
          <p:nvPr/>
        </p:nvGrpSpPr>
        <p:grpSpPr>
          <a:xfrm>
            <a:off x="1015536" y="835895"/>
            <a:ext cx="2130632" cy="969549"/>
            <a:chOff x="1015536" y="835895"/>
            <a:chExt cx="2130632" cy="969549"/>
          </a:xfrm>
        </p:grpSpPr>
        <p:cxnSp>
          <p:nvCxnSpPr>
            <p:cNvPr id="26" name="מחבר חץ ישר 25">
              <a:extLst>
                <a:ext uri="{FF2B5EF4-FFF2-40B4-BE49-F238E27FC236}">
                  <a16:creationId xmlns:a16="http://schemas.microsoft.com/office/drawing/2014/main" id="{A6C63F7E-E5E1-589C-0618-BF0C4891FCB0}"/>
                </a:ext>
              </a:extLst>
            </p:cNvPr>
            <p:cNvCxnSpPr>
              <a:cxnSpLocks/>
            </p:cNvCxnSpPr>
            <p:nvPr/>
          </p:nvCxnSpPr>
          <p:spPr>
            <a:xfrm>
              <a:off x="1508122" y="835895"/>
              <a:ext cx="1079630" cy="2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תיבת טקסט 26">
              <a:extLst>
                <a:ext uri="{FF2B5EF4-FFF2-40B4-BE49-F238E27FC236}">
                  <a16:creationId xmlns:a16="http://schemas.microsoft.com/office/drawing/2014/main" id="{8CC73F5B-AB25-2F7C-8A05-7CE33E85DAAA}"/>
                </a:ext>
              </a:extLst>
            </p:cNvPr>
            <p:cNvSpPr txBox="1"/>
            <p:nvPr/>
          </p:nvSpPr>
          <p:spPr>
            <a:xfrm>
              <a:off x="1015536" y="882114"/>
              <a:ext cx="2130632" cy="923330"/>
            </a:xfrm>
            <a:prstGeom prst="rect">
              <a:avLst/>
            </a:prstGeom>
            <a:noFill/>
          </p:spPr>
          <p:txBody>
            <a:bodyPr wrap="square">
              <a:spAutoFit/>
            </a:bodyPr>
            <a:lstStyle/>
            <a:p>
              <a:pPr algn="ctr"/>
              <a:r>
                <a:rPr lang="en-US" dirty="0"/>
                <a:t>Sensor data acquisition &amp; network access</a:t>
              </a:r>
              <a:endParaRPr lang="he-IL" dirty="0"/>
            </a:p>
          </p:txBody>
        </p:sp>
      </p:grpSp>
      <p:sp>
        <p:nvSpPr>
          <p:cNvPr id="28" name="תיבת טקסט 27">
            <a:extLst>
              <a:ext uri="{FF2B5EF4-FFF2-40B4-BE49-F238E27FC236}">
                <a16:creationId xmlns:a16="http://schemas.microsoft.com/office/drawing/2014/main" id="{E21A80D8-0D71-B647-5684-6E14DF8C6B12}"/>
              </a:ext>
            </a:extLst>
          </p:cNvPr>
          <p:cNvSpPr txBox="1"/>
          <p:nvPr/>
        </p:nvSpPr>
        <p:spPr>
          <a:xfrm>
            <a:off x="4630054" y="3152752"/>
            <a:ext cx="1484504" cy="646331"/>
          </a:xfrm>
          <a:prstGeom prst="rect">
            <a:avLst/>
          </a:prstGeom>
          <a:noFill/>
        </p:spPr>
        <p:txBody>
          <a:bodyPr wrap="square" rtlCol="1">
            <a:spAutoFit/>
          </a:bodyPr>
          <a:lstStyle/>
          <a:p>
            <a:pPr algn="ctr" rtl="0"/>
            <a:r>
              <a:rPr lang="en-US" dirty="0"/>
              <a:t>Static data distribution</a:t>
            </a:r>
            <a:endParaRPr lang="he-IL" dirty="0"/>
          </a:p>
        </p:txBody>
      </p:sp>
    </p:spTree>
    <p:extLst>
      <p:ext uri="{BB962C8B-B14F-4D97-AF65-F5344CB8AC3E}">
        <p14:creationId xmlns:p14="http://schemas.microsoft.com/office/powerpoint/2010/main" val="1981342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BE8"/>
        </a:solidFill>
        <a:effectLst/>
      </p:bgPr>
    </p:bg>
    <p:spTree>
      <p:nvGrpSpPr>
        <p:cNvPr id="1" name=""/>
        <p:cNvGrpSpPr/>
        <p:nvPr/>
      </p:nvGrpSpPr>
      <p:grpSpPr>
        <a:xfrm>
          <a:off x="0" y="0"/>
          <a:ext cx="0" cy="0"/>
          <a:chOff x="0" y="0"/>
          <a:chExt cx="0" cy="0"/>
        </a:xfrm>
      </p:grpSpPr>
      <p:pic>
        <p:nvPicPr>
          <p:cNvPr id="7" name="תמונה 6" descr="תמונה שמכילה ציור, אומנות קליפיפם, אומנות ילדים, איור&#10;&#10;תוכן בינה מלאכותית גנרטיבית עשוי להיות שגוי.">
            <a:extLst>
              <a:ext uri="{FF2B5EF4-FFF2-40B4-BE49-F238E27FC236}">
                <a16:creationId xmlns:a16="http://schemas.microsoft.com/office/drawing/2014/main" id="{0E8F1DCD-B186-AD28-4D0E-5FA6676EC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66" y="468676"/>
            <a:ext cx="9363075" cy="5350329"/>
          </a:xfrm>
          <a:prstGeom prst="rect">
            <a:avLst/>
          </a:prstGeom>
        </p:spPr>
      </p:pic>
      <p:sp>
        <p:nvSpPr>
          <p:cNvPr id="2" name="מלבן 1">
            <a:extLst>
              <a:ext uri="{FF2B5EF4-FFF2-40B4-BE49-F238E27FC236}">
                <a16:creationId xmlns:a16="http://schemas.microsoft.com/office/drawing/2014/main" id="{A6D2D17C-B5F1-2A5F-476E-E8DEC4F1B150}"/>
              </a:ext>
            </a:extLst>
          </p:cNvPr>
          <p:cNvSpPr/>
          <p:nvPr/>
        </p:nvSpPr>
        <p:spPr>
          <a:xfrm>
            <a:off x="2907274" y="-131488"/>
            <a:ext cx="6186951" cy="1200329"/>
          </a:xfrm>
          <a:prstGeom prst="rect">
            <a:avLst/>
          </a:prstGeom>
          <a:noFill/>
        </p:spPr>
        <p:txBody>
          <a:bodyPr wrap="none" lIns="91440" tIns="45720" rIns="91440" bIns="45720">
            <a:spAutoFit/>
          </a:bodyPr>
          <a:lstStyle/>
          <a:p>
            <a:pPr algn="ctr"/>
            <a:r>
              <a:rPr lang="en-US" sz="7200" b="0" cap="none" spc="0" dirty="0">
                <a:ln w="0"/>
                <a:solidFill>
                  <a:srgbClr val="50741C"/>
                </a:solidFill>
                <a:effectLst>
                  <a:outerShdw blurRad="38100" dist="19050" dir="2700000" algn="tl" rotWithShape="0">
                    <a:schemeClr val="dk1">
                      <a:alpha val="40000"/>
                    </a:schemeClr>
                  </a:outerShdw>
                </a:effectLst>
              </a:rPr>
              <a:t>My Smart Plant</a:t>
            </a:r>
            <a:endParaRPr lang="he-IL" sz="7200" b="0" cap="none" spc="0" dirty="0">
              <a:ln w="0"/>
              <a:solidFill>
                <a:srgbClr val="50741C"/>
              </a:solidFill>
              <a:effectLst>
                <a:outerShdw blurRad="38100" dist="19050" dir="2700000" algn="tl" rotWithShape="0">
                  <a:schemeClr val="dk1">
                    <a:alpha val="40000"/>
                  </a:schemeClr>
                </a:outerShdw>
              </a:effectLst>
            </a:endParaRPr>
          </a:p>
        </p:txBody>
      </p:sp>
      <p:pic>
        <p:nvPicPr>
          <p:cNvPr id="11" name="תמונה 10" descr="תמונה שמכילה גופן, טיפוגרפיה, כתב יד, קליגרפיה&#10;&#10;תוכן בינה מלאכותית גנרטיבית עשוי להיות שגוי.">
            <a:extLst>
              <a:ext uri="{FF2B5EF4-FFF2-40B4-BE49-F238E27FC236}">
                <a16:creationId xmlns:a16="http://schemas.microsoft.com/office/drawing/2014/main" id="{9916279E-2D9B-CE53-0254-991044AEC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022" y="1603100"/>
            <a:ext cx="2352472" cy="2352472"/>
          </a:xfrm>
          <a:prstGeom prst="rect">
            <a:avLst/>
          </a:prstGeom>
        </p:spPr>
      </p:pic>
    </p:spTree>
    <p:extLst>
      <p:ext uri="{BB962C8B-B14F-4D97-AF65-F5344CB8AC3E}">
        <p14:creationId xmlns:p14="http://schemas.microsoft.com/office/powerpoint/2010/main" val="969847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10" descr="AWS IoT Core - NorthBay Solutions">
            <a:extLst>
              <a:ext uri="{FF2B5EF4-FFF2-40B4-BE49-F238E27FC236}">
                <a16:creationId xmlns:a16="http://schemas.microsoft.com/office/drawing/2014/main" id="{CE0E24C3-BC46-FDD6-D3D0-92797C6F7D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18" t="16484" r="30112" b="18623"/>
          <a:stretch>
            <a:fillRect/>
          </a:stretch>
        </p:blipFill>
        <p:spPr bwMode="auto">
          <a:xfrm>
            <a:off x="1005840" y="2001344"/>
            <a:ext cx="2446383" cy="20783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0" descr="Know more about lambda in AWS | Digital Marketing Agency in Rajasthan">
            <a:extLst>
              <a:ext uri="{FF2B5EF4-FFF2-40B4-BE49-F238E27FC236}">
                <a16:creationId xmlns:a16="http://schemas.microsoft.com/office/drawing/2014/main" id="{359ACAA7-4465-ECFF-4834-BD53E81DD3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39" t="10636" r="6489" b="7952"/>
          <a:stretch>
            <a:fillRect/>
          </a:stretch>
        </p:blipFill>
        <p:spPr bwMode="auto">
          <a:xfrm>
            <a:off x="5274705" y="2607616"/>
            <a:ext cx="1527426" cy="150270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קבוצה 6">
            <a:extLst>
              <a:ext uri="{FF2B5EF4-FFF2-40B4-BE49-F238E27FC236}">
                <a16:creationId xmlns:a16="http://schemas.microsoft.com/office/drawing/2014/main" id="{D6DEFBA9-A171-95B9-9117-13B4BB840716}"/>
              </a:ext>
            </a:extLst>
          </p:cNvPr>
          <p:cNvGrpSpPr/>
          <p:nvPr/>
        </p:nvGrpSpPr>
        <p:grpSpPr>
          <a:xfrm>
            <a:off x="8871821" y="2096185"/>
            <a:ext cx="2692563" cy="2412318"/>
            <a:chOff x="9278872" y="2170167"/>
            <a:chExt cx="1527426" cy="1670739"/>
          </a:xfrm>
        </p:grpSpPr>
        <p:pic>
          <p:nvPicPr>
            <p:cNvPr id="16" name="תמונה 15">
              <a:extLst>
                <a:ext uri="{FF2B5EF4-FFF2-40B4-BE49-F238E27FC236}">
                  <a16:creationId xmlns:a16="http://schemas.microsoft.com/office/drawing/2014/main" id="{A1606D0B-DA07-17E9-B27E-28019D301503}"/>
                </a:ext>
              </a:extLst>
            </p:cNvPr>
            <p:cNvPicPr>
              <a:picLocks noChangeAspect="1"/>
            </p:cNvPicPr>
            <p:nvPr/>
          </p:nvPicPr>
          <p:blipFill>
            <a:blip r:embed="rId5"/>
            <a:stretch>
              <a:fillRect/>
            </a:stretch>
          </p:blipFill>
          <p:spPr>
            <a:xfrm>
              <a:off x="9367448" y="2170167"/>
              <a:ext cx="1350273" cy="1350273"/>
            </a:xfrm>
            <a:prstGeom prst="rect">
              <a:avLst/>
            </a:prstGeom>
          </p:spPr>
        </p:pic>
        <p:sp>
          <p:nvSpPr>
            <p:cNvPr id="17" name="תיבת טקסט 32">
              <a:extLst>
                <a:ext uri="{FF2B5EF4-FFF2-40B4-BE49-F238E27FC236}">
                  <a16:creationId xmlns:a16="http://schemas.microsoft.com/office/drawing/2014/main" id="{6D69FB14-52A7-B1FE-4640-78BB4F498752}"/>
                </a:ext>
              </a:extLst>
            </p:cNvPr>
            <p:cNvSpPr txBox="1"/>
            <p:nvPr/>
          </p:nvSpPr>
          <p:spPr>
            <a:xfrm>
              <a:off x="9278872" y="3471574"/>
              <a:ext cx="1527426" cy="369332"/>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r>
                <a:rPr lang="en-US" dirty="0"/>
                <a:t>DynamoDB</a:t>
              </a:r>
              <a:endParaRPr lang="he-IL" dirty="0"/>
            </a:p>
          </p:txBody>
        </p:sp>
      </p:grpSp>
      <p:grpSp>
        <p:nvGrpSpPr>
          <p:cNvPr id="8" name="קבוצה 7">
            <a:extLst>
              <a:ext uri="{FF2B5EF4-FFF2-40B4-BE49-F238E27FC236}">
                <a16:creationId xmlns:a16="http://schemas.microsoft.com/office/drawing/2014/main" id="{379E4A0E-1801-6AC3-4DD6-1375FE701692}"/>
              </a:ext>
            </a:extLst>
          </p:cNvPr>
          <p:cNvGrpSpPr/>
          <p:nvPr/>
        </p:nvGrpSpPr>
        <p:grpSpPr>
          <a:xfrm>
            <a:off x="3427056" y="2188710"/>
            <a:ext cx="1952068" cy="1272930"/>
            <a:chOff x="6474552" y="8880"/>
            <a:chExt cx="1372851" cy="930613"/>
          </a:xfrm>
        </p:grpSpPr>
        <p:sp>
          <p:nvSpPr>
            <p:cNvPr id="14" name="תיבת טקסט 28">
              <a:extLst>
                <a:ext uri="{FF2B5EF4-FFF2-40B4-BE49-F238E27FC236}">
                  <a16:creationId xmlns:a16="http://schemas.microsoft.com/office/drawing/2014/main" id="{49FE02B5-227E-7860-70D3-B526E1392433}"/>
                </a:ext>
              </a:extLst>
            </p:cNvPr>
            <p:cNvSpPr txBox="1"/>
            <p:nvPr/>
          </p:nvSpPr>
          <p:spPr>
            <a:xfrm>
              <a:off x="6486004" y="8880"/>
              <a:ext cx="1361399" cy="923330"/>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Telemetry trigger (IoT Rule)</a:t>
              </a:r>
            </a:p>
          </p:txBody>
        </p:sp>
        <p:cxnSp>
          <p:nvCxnSpPr>
            <p:cNvPr id="15" name="מחבר חץ ישר 14">
              <a:extLst>
                <a:ext uri="{FF2B5EF4-FFF2-40B4-BE49-F238E27FC236}">
                  <a16:creationId xmlns:a16="http://schemas.microsoft.com/office/drawing/2014/main" id="{A578C191-2DFB-5499-4E40-B88FF5883DEF}"/>
                </a:ext>
              </a:extLst>
            </p:cNvPr>
            <p:cNvCxnSpPr>
              <a:cxnSpLocks/>
            </p:cNvCxnSpPr>
            <p:nvPr/>
          </p:nvCxnSpPr>
          <p:spPr>
            <a:xfrm>
              <a:off x="6474552" y="935851"/>
              <a:ext cx="1372851" cy="3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0" name="קבוצה 9">
            <a:extLst>
              <a:ext uri="{FF2B5EF4-FFF2-40B4-BE49-F238E27FC236}">
                <a16:creationId xmlns:a16="http://schemas.microsoft.com/office/drawing/2014/main" id="{0AAA8637-E51F-8440-4367-734DB44CC6E2}"/>
              </a:ext>
            </a:extLst>
          </p:cNvPr>
          <p:cNvGrpSpPr/>
          <p:nvPr/>
        </p:nvGrpSpPr>
        <p:grpSpPr>
          <a:xfrm>
            <a:off x="6697715" y="2149929"/>
            <a:ext cx="2392691" cy="1279071"/>
            <a:chOff x="9091336" y="-219984"/>
            <a:chExt cx="1766967" cy="1279071"/>
          </a:xfrm>
        </p:grpSpPr>
        <p:cxnSp>
          <p:nvCxnSpPr>
            <p:cNvPr id="12" name="מחבר חץ ישר 11">
              <a:extLst>
                <a:ext uri="{FF2B5EF4-FFF2-40B4-BE49-F238E27FC236}">
                  <a16:creationId xmlns:a16="http://schemas.microsoft.com/office/drawing/2014/main" id="{C677DCB6-26D5-62D6-00BF-635471A1D97E}"/>
                </a:ext>
              </a:extLst>
            </p:cNvPr>
            <p:cNvCxnSpPr>
              <a:cxnSpLocks/>
            </p:cNvCxnSpPr>
            <p:nvPr/>
          </p:nvCxnSpPr>
          <p:spPr>
            <a:xfrm>
              <a:off x="9091336" y="1059086"/>
              <a:ext cx="17208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תיבת טקסט 1071">
              <a:extLst>
                <a:ext uri="{FF2B5EF4-FFF2-40B4-BE49-F238E27FC236}">
                  <a16:creationId xmlns:a16="http://schemas.microsoft.com/office/drawing/2014/main" id="{FD7D1FE1-3250-CF1A-1F1D-04875C1B1B2E}"/>
                </a:ext>
              </a:extLst>
            </p:cNvPr>
            <p:cNvSpPr txBox="1"/>
            <p:nvPr/>
          </p:nvSpPr>
          <p:spPr>
            <a:xfrm>
              <a:off x="9162623" y="-219984"/>
              <a:ext cx="1695680" cy="646331"/>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buNone/>
              </a:pPr>
              <a:r>
                <a:rPr lang="en-US" dirty="0"/>
                <a:t>User &amp; state data storage</a:t>
              </a:r>
            </a:p>
          </p:txBody>
        </p:sp>
      </p:grpSp>
      <p:sp>
        <p:nvSpPr>
          <p:cNvPr id="20" name="מלבן 19">
            <a:extLst>
              <a:ext uri="{FF2B5EF4-FFF2-40B4-BE49-F238E27FC236}">
                <a16:creationId xmlns:a16="http://schemas.microsoft.com/office/drawing/2014/main" id="{8715B876-25F7-19B0-85C6-E5E4F40EF89E}"/>
              </a:ext>
            </a:extLst>
          </p:cNvPr>
          <p:cNvSpPr/>
          <p:nvPr/>
        </p:nvSpPr>
        <p:spPr>
          <a:xfrm>
            <a:off x="833120" y="728382"/>
            <a:ext cx="10353040" cy="923330"/>
          </a:xfrm>
          <a:prstGeom prst="rect">
            <a:avLst/>
          </a:prstGeom>
          <a:noFill/>
        </p:spPr>
        <p:txBody>
          <a:bodyPr wrap="square" lIns="91440" tIns="45720" rIns="91440" bIns="45720">
            <a:spAutoFit/>
          </a:bodyPr>
          <a:lstStyle/>
          <a:p>
            <a:pPr algn="ctr"/>
            <a:r>
              <a:rPr lang="en-US" sz="5400" dirty="0"/>
              <a:t>Cross-Account IAM Role</a:t>
            </a:r>
            <a:endParaRPr lang="he-IL"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90347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98C2A1C0-6C2A-C4C3-1865-DDBF9EB0B08D}"/>
              </a:ext>
            </a:extLst>
          </p:cNvPr>
          <p:cNvSpPr/>
          <p:nvPr/>
        </p:nvSpPr>
        <p:spPr>
          <a:xfrm>
            <a:off x="705556" y="0"/>
            <a:ext cx="10909640" cy="1249394"/>
          </a:xfrm>
          <a:prstGeom prst="rect">
            <a:avLst/>
          </a:prstGeom>
        </p:spPr>
        <p:txBody>
          <a:bodyPr lIns="91440" tIns="45720" rIns="91440" bIns="45720" anchor="ctr">
            <a:normAutofit/>
          </a:bodyPr>
          <a:lstStyle/>
          <a:p>
            <a:pPr algn="ctr">
              <a:spcAft>
                <a:spcPts val="600"/>
              </a:spcAft>
            </a:pPr>
            <a:r>
              <a:rPr lang="en-US" sz="6600" b="0" cap="none" spc="0" dirty="0">
                <a:ln w="0"/>
                <a:effectLst>
                  <a:outerShdw blurRad="38100" dist="19050" dir="2700000" algn="tl" rotWithShape="0">
                    <a:schemeClr val="dk1">
                      <a:alpha val="40000"/>
                    </a:schemeClr>
                  </a:outerShdw>
                </a:effectLst>
              </a:rPr>
              <a:t>1.Role</a:t>
            </a:r>
            <a:endParaRPr lang="he-IL" sz="6600" b="0" cap="none" spc="0" dirty="0">
              <a:ln w="0"/>
              <a:effectLst>
                <a:outerShdw blurRad="38100" dist="19050" dir="2700000" algn="tl" rotWithShape="0">
                  <a:schemeClr val="dk1">
                    <a:alpha val="40000"/>
                  </a:schemeClr>
                </a:outerShdw>
              </a:effectLst>
            </a:endParaRPr>
          </a:p>
        </p:txBody>
      </p:sp>
      <p:pic>
        <p:nvPicPr>
          <p:cNvPr id="5" name="תמונה 4" descr="תמונה שמכילה טקסט, צילום מסך, תוכנה, סמל מחשב&#10;&#10;תוכן בינה מלאכותית גנרטיבית עשוי להיות שגוי.">
            <a:extLst>
              <a:ext uri="{FF2B5EF4-FFF2-40B4-BE49-F238E27FC236}">
                <a16:creationId xmlns:a16="http://schemas.microsoft.com/office/drawing/2014/main" id="{24AD9C4B-923F-C4E0-6B85-0C8730F6135B}"/>
              </a:ext>
            </a:extLst>
          </p:cNvPr>
          <p:cNvPicPr>
            <a:picLocks noChangeAspect="1"/>
          </p:cNvPicPr>
          <p:nvPr/>
        </p:nvPicPr>
        <p:blipFill>
          <a:blip r:embed="rId3"/>
          <a:srcRect r="4445" b="1"/>
          <a:stretch>
            <a:fillRect/>
          </a:stretch>
        </p:blipFill>
        <p:spPr>
          <a:xfrm>
            <a:off x="110031" y="1023223"/>
            <a:ext cx="11624440" cy="4621054"/>
          </a:xfrm>
          <a:prstGeom prst="rect">
            <a:avLst/>
          </a:prstGeom>
        </p:spPr>
      </p:pic>
    </p:spTree>
    <p:extLst>
      <p:ext uri="{BB962C8B-B14F-4D97-AF65-F5344CB8AC3E}">
        <p14:creationId xmlns:p14="http://schemas.microsoft.com/office/powerpoint/2010/main" val="98503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06DA4937-8402-4E70-A493-2CB6792212A1}"/>
              </a:ext>
            </a:extLst>
          </p:cNvPr>
          <p:cNvSpPr/>
          <p:nvPr/>
        </p:nvSpPr>
        <p:spPr>
          <a:xfrm>
            <a:off x="638881" y="417576"/>
            <a:ext cx="10909640" cy="1249394"/>
          </a:xfrm>
          <a:prstGeom prst="rect">
            <a:avLst/>
          </a:prstGeom>
        </p:spPr>
        <p:txBody>
          <a:bodyPr lIns="91440" tIns="45720" rIns="91440" bIns="45720" anchor="ctr">
            <a:normAutofit/>
          </a:bodyPr>
          <a:lstStyle/>
          <a:p>
            <a:pPr algn="ctr">
              <a:spcAft>
                <a:spcPts val="600"/>
              </a:spcAft>
            </a:pPr>
            <a:r>
              <a:rPr lang="en-US" sz="6600" b="0" cap="none" spc="0" dirty="0">
                <a:ln w="0"/>
                <a:effectLst>
                  <a:outerShdw blurRad="38100" dist="19050" dir="2700000" algn="tl" rotWithShape="0">
                    <a:schemeClr val="dk1">
                      <a:alpha val="40000"/>
                    </a:schemeClr>
                  </a:outerShdw>
                </a:effectLst>
              </a:rPr>
              <a:t>2.</a:t>
            </a:r>
            <a:r>
              <a:rPr lang="en-US" sz="6600" dirty="0"/>
              <a:t>Permissions Policy</a:t>
            </a:r>
            <a:endParaRPr lang="he-IL" sz="6600" b="0" cap="none" spc="0" dirty="0">
              <a:ln w="0"/>
              <a:effectLst>
                <a:outerShdw blurRad="38100" dist="19050" dir="2700000" algn="tl" rotWithShape="0">
                  <a:schemeClr val="dk1">
                    <a:alpha val="40000"/>
                  </a:schemeClr>
                </a:outerShdw>
              </a:effectLst>
            </a:endParaRPr>
          </a:p>
        </p:txBody>
      </p:sp>
      <p:pic>
        <p:nvPicPr>
          <p:cNvPr id="5" name="תמונה 4" descr="תמונה שמכילה טקסט, צילום מסך, תוכנה, דף אינטרנט&#10;&#10;תוכן בינה מלאכותית גנרטיבית עשוי להיות שגוי.">
            <a:extLst>
              <a:ext uri="{FF2B5EF4-FFF2-40B4-BE49-F238E27FC236}">
                <a16:creationId xmlns:a16="http://schemas.microsoft.com/office/drawing/2014/main" id="{D02685E0-4F23-95AF-0931-CD45D89EA050}"/>
              </a:ext>
            </a:extLst>
          </p:cNvPr>
          <p:cNvPicPr>
            <a:picLocks noChangeAspect="1"/>
          </p:cNvPicPr>
          <p:nvPr/>
        </p:nvPicPr>
        <p:blipFill>
          <a:blip r:embed="rId3"/>
          <a:stretch>
            <a:fillRect/>
          </a:stretch>
        </p:blipFill>
        <p:spPr>
          <a:xfrm>
            <a:off x="254000" y="1818226"/>
            <a:ext cx="11704320" cy="5003198"/>
          </a:xfrm>
          <a:prstGeom prst="rect">
            <a:avLst/>
          </a:prstGeom>
        </p:spPr>
      </p:pic>
    </p:spTree>
    <p:extLst>
      <p:ext uri="{BB962C8B-B14F-4D97-AF65-F5344CB8AC3E}">
        <p14:creationId xmlns:p14="http://schemas.microsoft.com/office/powerpoint/2010/main" val="1879305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E472D032-22D3-1ACD-E384-46CDBB48EC94}"/>
              </a:ext>
            </a:extLst>
          </p:cNvPr>
          <p:cNvSpPr/>
          <p:nvPr/>
        </p:nvSpPr>
        <p:spPr>
          <a:xfrm>
            <a:off x="1" y="0"/>
            <a:ext cx="11548520" cy="1666969"/>
          </a:xfrm>
          <a:prstGeom prst="rect">
            <a:avLst/>
          </a:prstGeom>
        </p:spPr>
        <p:txBody>
          <a:bodyPr lIns="91440" tIns="45720" rIns="91440" bIns="45720" anchor="ctr">
            <a:normAutofit/>
          </a:bodyPr>
          <a:lstStyle/>
          <a:p>
            <a:pPr algn="ctr">
              <a:spcAft>
                <a:spcPts val="600"/>
              </a:spcAft>
            </a:pPr>
            <a:r>
              <a:rPr lang="en-US" sz="6600" dirty="0">
                <a:ln w="0"/>
                <a:effectLst>
                  <a:outerShdw blurRad="38100" dist="19050" dir="2700000" algn="tl" rotWithShape="0">
                    <a:schemeClr val="dk1">
                      <a:alpha val="40000"/>
                    </a:schemeClr>
                  </a:outerShdw>
                </a:effectLst>
              </a:rPr>
              <a:t>3.Trust Relationship</a:t>
            </a:r>
            <a:endParaRPr lang="he-IL" sz="6600" b="0" cap="none" spc="0" dirty="0">
              <a:ln w="0"/>
              <a:effectLst>
                <a:outerShdw blurRad="38100" dist="19050" dir="2700000" algn="tl" rotWithShape="0">
                  <a:schemeClr val="dk1">
                    <a:alpha val="40000"/>
                  </a:schemeClr>
                </a:outerShdw>
              </a:effectLst>
            </a:endParaRPr>
          </a:p>
        </p:txBody>
      </p:sp>
      <p:pic>
        <p:nvPicPr>
          <p:cNvPr id="14" name="תמונה 13" descr="תמונה שמכילה טקסט, צילום מסך, תוכנה, סמל מחשב&#10;&#10;תוכן בינה מלאכותית גנרטיבית עשוי להיות שגוי.">
            <a:extLst>
              <a:ext uri="{FF2B5EF4-FFF2-40B4-BE49-F238E27FC236}">
                <a16:creationId xmlns:a16="http://schemas.microsoft.com/office/drawing/2014/main" id="{C7AAEADE-E116-28A9-A24C-126C7F92CA7B}"/>
              </a:ext>
            </a:extLst>
          </p:cNvPr>
          <p:cNvPicPr>
            <a:picLocks noChangeAspect="1"/>
          </p:cNvPicPr>
          <p:nvPr/>
        </p:nvPicPr>
        <p:blipFill>
          <a:blip r:embed="rId3"/>
          <a:stretch>
            <a:fillRect/>
          </a:stretch>
        </p:blipFill>
        <p:spPr>
          <a:xfrm>
            <a:off x="0" y="1286973"/>
            <a:ext cx="11698014" cy="4284053"/>
          </a:xfrm>
          <a:prstGeom prst="rect">
            <a:avLst/>
          </a:prstGeom>
        </p:spPr>
      </p:pic>
    </p:spTree>
    <p:extLst>
      <p:ext uri="{BB962C8B-B14F-4D97-AF65-F5344CB8AC3E}">
        <p14:creationId xmlns:p14="http://schemas.microsoft.com/office/powerpoint/2010/main" val="3668580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1B672A1B-248B-4254-61A4-C8E77B9E964A}"/>
              </a:ext>
            </a:extLst>
          </p:cNvPr>
          <p:cNvSpPr/>
          <p:nvPr/>
        </p:nvSpPr>
        <p:spPr>
          <a:xfrm>
            <a:off x="353131" y="-82518"/>
            <a:ext cx="10909640" cy="1249394"/>
          </a:xfrm>
          <a:prstGeom prst="rect">
            <a:avLst/>
          </a:prstGeom>
        </p:spPr>
        <p:txBody>
          <a:bodyPr lIns="91440" tIns="45720" rIns="91440" bIns="45720" anchor="ctr">
            <a:normAutofit/>
          </a:bodyPr>
          <a:lstStyle/>
          <a:p>
            <a:pPr algn="ctr">
              <a:lnSpc>
                <a:spcPct val="90000"/>
              </a:lnSpc>
              <a:spcAft>
                <a:spcPts val="600"/>
              </a:spcAft>
            </a:pPr>
            <a:r>
              <a:rPr lang="en-US" sz="4100" dirty="0"/>
              <a:t>Cross-Account Data Flow via AWS Lambda</a:t>
            </a:r>
            <a:r>
              <a:rPr lang="he-IL" sz="4100" dirty="0"/>
              <a:t>.4</a:t>
            </a:r>
            <a:endParaRPr lang="he-IL" sz="4100" b="0" cap="none" spc="0" dirty="0">
              <a:ln w="0"/>
              <a:effectLst>
                <a:outerShdw blurRad="38100" dist="19050" dir="2700000" algn="tl" rotWithShape="0">
                  <a:schemeClr val="dk1">
                    <a:alpha val="40000"/>
                  </a:schemeClr>
                </a:outerShdw>
              </a:effectLst>
            </a:endParaRPr>
          </a:p>
        </p:txBody>
      </p:sp>
      <p:pic>
        <p:nvPicPr>
          <p:cNvPr id="7" name="תמונה 6" descr="תמונה שמכילה טקסט, תוכנה, מחשב, סמל מחשב&#10;&#10;תוכן בינה מלאכותית גנרטיבית עשוי להיות שגוי.">
            <a:extLst>
              <a:ext uri="{FF2B5EF4-FFF2-40B4-BE49-F238E27FC236}">
                <a16:creationId xmlns:a16="http://schemas.microsoft.com/office/drawing/2014/main" id="{8A2532AE-8357-FB67-0E3E-D93EDFF92E86}"/>
              </a:ext>
            </a:extLst>
          </p:cNvPr>
          <p:cNvPicPr>
            <a:picLocks noChangeAspect="1"/>
          </p:cNvPicPr>
          <p:nvPr/>
        </p:nvPicPr>
        <p:blipFill>
          <a:blip r:embed="rId3"/>
          <a:stretch>
            <a:fillRect/>
          </a:stretch>
        </p:blipFill>
        <p:spPr>
          <a:xfrm>
            <a:off x="40640" y="776351"/>
            <a:ext cx="12110720" cy="4891024"/>
          </a:xfrm>
          <a:prstGeom prst="rect">
            <a:avLst/>
          </a:prstGeom>
        </p:spPr>
      </p:pic>
    </p:spTree>
    <p:extLst>
      <p:ext uri="{BB962C8B-B14F-4D97-AF65-F5344CB8AC3E}">
        <p14:creationId xmlns:p14="http://schemas.microsoft.com/office/powerpoint/2010/main" val="180938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mazon.com: DIYmall ESP32 DEVKIT ESP32-S3 Development Board 36Pins ESP32  ESP-32S 2.4GHz WiFi+BT BLE Dual-core Dev Module CP2102 for Arduino DOIT  ESP32-WROOM-32 : Industrial &amp; Scientific">
            <a:extLst>
              <a:ext uri="{FF2B5EF4-FFF2-40B4-BE49-F238E27FC236}">
                <a16:creationId xmlns:a16="http://schemas.microsoft.com/office/drawing/2014/main" id="{26016F0F-F3D4-1177-A21E-47838E6C6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9" y="3563"/>
            <a:ext cx="1587627" cy="15876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5. DHT22 - Digital Temperature and Humidity Sensor‬‏">
            <a:extLst>
              <a:ext uri="{FF2B5EF4-FFF2-40B4-BE49-F238E27FC236}">
                <a16:creationId xmlns:a16="http://schemas.microsoft.com/office/drawing/2014/main" id="{0EFA0BB8-CD3A-FC5F-54A8-5D64F1566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27" y="2852635"/>
            <a:ext cx="1388364" cy="1004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apacitive Soil Moisture Sensor V2.0 – QuartzComponents">
            <a:extLst>
              <a:ext uri="{FF2B5EF4-FFF2-40B4-BE49-F238E27FC236}">
                <a16:creationId xmlns:a16="http://schemas.microsoft.com/office/drawing/2014/main" id="{5E39691A-8C2D-E1F8-9B93-D89E3FF642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17" b="25120"/>
          <a:stretch>
            <a:fillRect/>
          </a:stretch>
        </p:blipFill>
        <p:spPr bwMode="auto">
          <a:xfrm>
            <a:off x="13065" y="3917607"/>
            <a:ext cx="1728216" cy="10881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AWS IoT Core - NorthBay Solutions">
            <a:extLst>
              <a:ext uri="{FF2B5EF4-FFF2-40B4-BE49-F238E27FC236}">
                <a16:creationId xmlns:a16="http://schemas.microsoft.com/office/drawing/2014/main" id="{CE0E24C3-BC46-FDD6-D3D0-92797C6F7D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318" t="16484" r="30112" b="18623"/>
          <a:stretch>
            <a:fillRect/>
          </a:stretch>
        </p:blipFill>
        <p:spPr bwMode="auto">
          <a:xfrm>
            <a:off x="5120714" y="127071"/>
            <a:ext cx="1329308" cy="11279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מחבר חץ ישר 7">
            <a:extLst>
              <a:ext uri="{FF2B5EF4-FFF2-40B4-BE49-F238E27FC236}">
                <a16:creationId xmlns:a16="http://schemas.microsoft.com/office/drawing/2014/main" id="{DF091042-42D0-76B4-3AA0-9BDF8C3633E1}"/>
              </a:ext>
            </a:extLst>
          </p:cNvPr>
          <p:cNvCxnSpPr>
            <a:cxnSpLocks/>
          </p:cNvCxnSpPr>
          <p:nvPr/>
        </p:nvCxnSpPr>
        <p:spPr>
          <a:xfrm>
            <a:off x="3789822" y="920550"/>
            <a:ext cx="11343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תיבת טקסט 12">
            <a:extLst>
              <a:ext uri="{FF2B5EF4-FFF2-40B4-BE49-F238E27FC236}">
                <a16:creationId xmlns:a16="http://schemas.microsoft.com/office/drawing/2014/main" id="{D8038D37-2519-1F17-2BC9-D5B6D52789C1}"/>
              </a:ext>
            </a:extLst>
          </p:cNvPr>
          <p:cNvSpPr txBox="1"/>
          <p:nvPr/>
        </p:nvSpPr>
        <p:spPr>
          <a:xfrm>
            <a:off x="3748635" y="307275"/>
            <a:ext cx="1527426" cy="646331"/>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MQTT over TLS</a:t>
            </a:r>
            <a:endParaRPr lang="he-IL" dirty="0"/>
          </a:p>
        </p:txBody>
      </p:sp>
      <p:pic>
        <p:nvPicPr>
          <p:cNvPr id="10" name="תמונה 9">
            <a:extLst>
              <a:ext uri="{FF2B5EF4-FFF2-40B4-BE49-F238E27FC236}">
                <a16:creationId xmlns:a16="http://schemas.microsoft.com/office/drawing/2014/main" id="{85323C1B-AA65-FF32-70BA-8DA6F8715BFA}"/>
              </a:ext>
            </a:extLst>
          </p:cNvPr>
          <p:cNvPicPr>
            <a:picLocks noChangeAspect="1"/>
          </p:cNvPicPr>
          <p:nvPr/>
        </p:nvPicPr>
        <p:blipFill>
          <a:blip r:embed="rId7"/>
          <a:stretch>
            <a:fillRect/>
          </a:stretch>
        </p:blipFill>
        <p:spPr>
          <a:xfrm>
            <a:off x="4049943" y="1834583"/>
            <a:ext cx="1261872" cy="1261872"/>
          </a:xfrm>
          <a:prstGeom prst="rect">
            <a:avLst/>
          </a:prstGeom>
        </p:spPr>
      </p:pic>
      <p:pic>
        <p:nvPicPr>
          <p:cNvPr id="11" name="Picture 14" descr="Cracking The Code To Content Delivery | by Don Kaluarachchi | Towards AWS">
            <a:extLst>
              <a:ext uri="{FF2B5EF4-FFF2-40B4-BE49-F238E27FC236}">
                <a16:creationId xmlns:a16="http://schemas.microsoft.com/office/drawing/2014/main" id="{16C689BE-BD41-F3F2-5E27-70AE54D4493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807" t="21929" r="9893" b="22876"/>
          <a:stretch>
            <a:fillRect/>
          </a:stretch>
        </p:blipFill>
        <p:spPr bwMode="auto">
          <a:xfrm>
            <a:off x="3601208" y="3783853"/>
            <a:ext cx="2008633" cy="7339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4CEDCC72-7AC9-B8F0-05EA-A3500EC73B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952" y="5576901"/>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C21B25FA-3E53-AF12-D91C-54739D3C87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4491" y="5682618"/>
            <a:ext cx="1870565"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מחבר חץ ישר 13">
            <a:extLst>
              <a:ext uri="{FF2B5EF4-FFF2-40B4-BE49-F238E27FC236}">
                <a16:creationId xmlns:a16="http://schemas.microsoft.com/office/drawing/2014/main" id="{4AC82432-1E02-C33F-0399-FE94B7650D98}"/>
              </a:ext>
            </a:extLst>
          </p:cNvPr>
          <p:cNvCxnSpPr>
            <a:cxnSpLocks/>
          </p:cNvCxnSpPr>
          <p:nvPr/>
        </p:nvCxnSpPr>
        <p:spPr>
          <a:xfrm flipH="1">
            <a:off x="4885523" y="1229970"/>
            <a:ext cx="462253" cy="560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מחבר חץ ישר 14">
            <a:extLst>
              <a:ext uri="{FF2B5EF4-FFF2-40B4-BE49-F238E27FC236}">
                <a16:creationId xmlns:a16="http://schemas.microsoft.com/office/drawing/2014/main" id="{379C472C-A84B-CDC0-4569-1D92C83C01FD}"/>
              </a:ext>
            </a:extLst>
          </p:cNvPr>
          <p:cNvCxnSpPr>
            <a:cxnSpLocks/>
            <a:endCxn id="12" idx="0"/>
          </p:cNvCxnSpPr>
          <p:nvPr/>
        </p:nvCxnSpPr>
        <p:spPr>
          <a:xfrm flipH="1">
            <a:off x="4040596" y="4611682"/>
            <a:ext cx="229754" cy="965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20" descr="Know more about lambda in AWS | Digital Marketing Agency in Rajasthan">
            <a:extLst>
              <a:ext uri="{FF2B5EF4-FFF2-40B4-BE49-F238E27FC236}">
                <a16:creationId xmlns:a16="http://schemas.microsoft.com/office/drawing/2014/main" id="{359ACAA7-4465-ECFF-4834-BD53E81DD34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39" t="10636" r="6489" b="7952"/>
          <a:stretch>
            <a:fillRect/>
          </a:stretch>
        </p:blipFill>
        <p:spPr bwMode="auto">
          <a:xfrm>
            <a:off x="7655895" y="81912"/>
            <a:ext cx="1527426" cy="1502703"/>
          </a:xfrm>
          <a:prstGeom prst="rect">
            <a:avLst/>
          </a:prstGeom>
          <a:noFill/>
          <a:extLst>
            <a:ext uri="{909E8E84-426E-40DD-AFC4-6F175D3DCCD1}">
              <a14:hiddenFill xmlns:a14="http://schemas.microsoft.com/office/drawing/2010/main">
                <a:solidFill>
                  <a:srgbClr val="FFFFFF"/>
                </a:solidFill>
              </a14:hiddenFill>
            </a:ext>
          </a:extLst>
        </p:spPr>
      </p:pic>
      <p:sp>
        <p:nvSpPr>
          <p:cNvPr id="17" name="תיבת טקסט 29">
            <a:extLst>
              <a:ext uri="{FF2B5EF4-FFF2-40B4-BE49-F238E27FC236}">
                <a16:creationId xmlns:a16="http://schemas.microsoft.com/office/drawing/2014/main" id="{21C9D5C9-D6CA-6BC9-F022-87FE044711C3}"/>
              </a:ext>
            </a:extLst>
          </p:cNvPr>
          <p:cNvSpPr txBox="1"/>
          <p:nvPr/>
        </p:nvSpPr>
        <p:spPr>
          <a:xfrm>
            <a:off x="5055050" y="1253672"/>
            <a:ext cx="1484504" cy="1200329"/>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r>
              <a:rPr lang="en-US" dirty="0"/>
              <a:t>IoT Rule: Store telemetry data</a:t>
            </a:r>
            <a:endParaRPr lang="he-IL" dirty="0"/>
          </a:p>
        </p:txBody>
      </p:sp>
      <p:grpSp>
        <p:nvGrpSpPr>
          <p:cNvPr id="18" name="קבוצה 17">
            <a:extLst>
              <a:ext uri="{FF2B5EF4-FFF2-40B4-BE49-F238E27FC236}">
                <a16:creationId xmlns:a16="http://schemas.microsoft.com/office/drawing/2014/main" id="{D6DEFBA9-A171-95B9-9117-13B4BB840716}"/>
              </a:ext>
            </a:extLst>
          </p:cNvPr>
          <p:cNvGrpSpPr/>
          <p:nvPr/>
        </p:nvGrpSpPr>
        <p:grpSpPr>
          <a:xfrm>
            <a:off x="10234722" y="129388"/>
            <a:ext cx="1527426" cy="1670739"/>
            <a:chOff x="9278872" y="2170167"/>
            <a:chExt cx="1527426" cy="1670739"/>
          </a:xfrm>
        </p:grpSpPr>
        <p:pic>
          <p:nvPicPr>
            <p:cNvPr id="58" name="תמונה 57">
              <a:extLst>
                <a:ext uri="{FF2B5EF4-FFF2-40B4-BE49-F238E27FC236}">
                  <a16:creationId xmlns:a16="http://schemas.microsoft.com/office/drawing/2014/main" id="{A1606D0B-DA07-17E9-B27E-28019D301503}"/>
                </a:ext>
              </a:extLst>
            </p:cNvPr>
            <p:cNvPicPr>
              <a:picLocks noChangeAspect="1"/>
            </p:cNvPicPr>
            <p:nvPr/>
          </p:nvPicPr>
          <p:blipFill>
            <a:blip r:embed="rId12"/>
            <a:stretch>
              <a:fillRect/>
            </a:stretch>
          </p:blipFill>
          <p:spPr>
            <a:xfrm>
              <a:off x="9367448" y="2170167"/>
              <a:ext cx="1350273" cy="1350273"/>
            </a:xfrm>
            <a:prstGeom prst="rect">
              <a:avLst/>
            </a:prstGeom>
          </p:spPr>
        </p:pic>
        <p:sp>
          <p:nvSpPr>
            <p:cNvPr id="59" name="תיבת טקסט 32">
              <a:extLst>
                <a:ext uri="{FF2B5EF4-FFF2-40B4-BE49-F238E27FC236}">
                  <a16:creationId xmlns:a16="http://schemas.microsoft.com/office/drawing/2014/main" id="{6D69FB14-52A7-B1FE-4640-78BB4F498752}"/>
                </a:ext>
              </a:extLst>
            </p:cNvPr>
            <p:cNvSpPr txBox="1"/>
            <p:nvPr/>
          </p:nvSpPr>
          <p:spPr>
            <a:xfrm>
              <a:off x="9278872" y="3471574"/>
              <a:ext cx="1527426" cy="369332"/>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r>
                <a:rPr lang="en-US" dirty="0"/>
                <a:t>DynamoDB</a:t>
              </a:r>
              <a:endParaRPr lang="he-IL" dirty="0"/>
            </a:p>
          </p:txBody>
        </p:sp>
      </p:grpSp>
      <p:grpSp>
        <p:nvGrpSpPr>
          <p:cNvPr id="19" name="קבוצה 18">
            <a:extLst>
              <a:ext uri="{FF2B5EF4-FFF2-40B4-BE49-F238E27FC236}">
                <a16:creationId xmlns:a16="http://schemas.microsoft.com/office/drawing/2014/main" id="{379E4A0E-1801-6AC3-4DD6-1375FE701692}"/>
              </a:ext>
            </a:extLst>
          </p:cNvPr>
          <p:cNvGrpSpPr/>
          <p:nvPr/>
        </p:nvGrpSpPr>
        <p:grpSpPr>
          <a:xfrm>
            <a:off x="6450022" y="3563"/>
            <a:ext cx="1372851" cy="926971"/>
            <a:chOff x="6474552" y="8880"/>
            <a:chExt cx="1372851" cy="926971"/>
          </a:xfrm>
        </p:grpSpPr>
        <p:sp>
          <p:nvSpPr>
            <p:cNvPr id="56" name="תיבת טקסט 28">
              <a:extLst>
                <a:ext uri="{FF2B5EF4-FFF2-40B4-BE49-F238E27FC236}">
                  <a16:creationId xmlns:a16="http://schemas.microsoft.com/office/drawing/2014/main" id="{49FE02B5-227E-7860-70D3-B526E1392433}"/>
                </a:ext>
              </a:extLst>
            </p:cNvPr>
            <p:cNvSpPr txBox="1"/>
            <p:nvPr/>
          </p:nvSpPr>
          <p:spPr>
            <a:xfrm>
              <a:off x="6486004" y="8880"/>
              <a:ext cx="1361399" cy="923330"/>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Telemetry trigger (IoT Rule)</a:t>
              </a:r>
            </a:p>
          </p:txBody>
        </p:sp>
        <p:cxnSp>
          <p:nvCxnSpPr>
            <p:cNvPr id="57" name="מחבר חץ ישר 56">
              <a:extLst>
                <a:ext uri="{FF2B5EF4-FFF2-40B4-BE49-F238E27FC236}">
                  <a16:creationId xmlns:a16="http://schemas.microsoft.com/office/drawing/2014/main" id="{A578C191-2DFB-5499-4E40-B88FF5883DEF}"/>
                </a:ext>
              </a:extLst>
            </p:cNvPr>
            <p:cNvCxnSpPr>
              <a:cxnSpLocks/>
            </p:cNvCxnSpPr>
            <p:nvPr/>
          </p:nvCxnSpPr>
          <p:spPr>
            <a:xfrm flipV="1">
              <a:off x="6474552" y="925867"/>
              <a:ext cx="1215552" cy="9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1" name="קבוצה 20">
            <a:extLst>
              <a:ext uri="{FF2B5EF4-FFF2-40B4-BE49-F238E27FC236}">
                <a16:creationId xmlns:a16="http://schemas.microsoft.com/office/drawing/2014/main" id="{0A02490B-4A66-E0AB-1202-FE969AC9B204}"/>
              </a:ext>
            </a:extLst>
          </p:cNvPr>
          <p:cNvGrpSpPr/>
          <p:nvPr/>
        </p:nvGrpSpPr>
        <p:grpSpPr>
          <a:xfrm>
            <a:off x="380540" y="1310429"/>
            <a:ext cx="1084726" cy="2515481"/>
            <a:chOff x="405070" y="1315746"/>
            <a:chExt cx="1084726" cy="2515481"/>
          </a:xfrm>
        </p:grpSpPr>
        <p:cxnSp>
          <p:nvCxnSpPr>
            <p:cNvPr id="53" name="מחבר חץ ישר 52">
              <a:extLst>
                <a:ext uri="{FF2B5EF4-FFF2-40B4-BE49-F238E27FC236}">
                  <a16:creationId xmlns:a16="http://schemas.microsoft.com/office/drawing/2014/main" id="{32BA502A-78AC-7564-92F6-30DAC347B39E}"/>
                </a:ext>
              </a:extLst>
            </p:cNvPr>
            <p:cNvCxnSpPr>
              <a:cxnSpLocks/>
            </p:cNvCxnSpPr>
            <p:nvPr/>
          </p:nvCxnSpPr>
          <p:spPr>
            <a:xfrm flipV="1">
              <a:off x="405070" y="1315746"/>
              <a:ext cx="0" cy="2515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מחבר חץ ישר 53">
              <a:extLst>
                <a:ext uri="{FF2B5EF4-FFF2-40B4-BE49-F238E27FC236}">
                  <a16:creationId xmlns:a16="http://schemas.microsoft.com/office/drawing/2014/main" id="{3DB55030-941D-F562-51C4-A04E760CB325}"/>
                </a:ext>
              </a:extLst>
            </p:cNvPr>
            <p:cNvCxnSpPr>
              <a:cxnSpLocks/>
            </p:cNvCxnSpPr>
            <p:nvPr/>
          </p:nvCxnSpPr>
          <p:spPr>
            <a:xfrm flipV="1">
              <a:off x="696418" y="1315746"/>
              <a:ext cx="0" cy="1601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תיבת טקסט 43">
              <a:extLst>
                <a:ext uri="{FF2B5EF4-FFF2-40B4-BE49-F238E27FC236}">
                  <a16:creationId xmlns:a16="http://schemas.microsoft.com/office/drawing/2014/main" id="{6D7B8913-92D5-C245-2185-094D250BFA46}"/>
                </a:ext>
              </a:extLst>
            </p:cNvPr>
            <p:cNvSpPr txBox="1"/>
            <p:nvPr/>
          </p:nvSpPr>
          <p:spPr>
            <a:xfrm>
              <a:off x="726084" y="2324602"/>
              <a:ext cx="763712" cy="369332"/>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GPIO</a:t>
              </a:r>
            </a:p>
          </p:txBody>
        </p:sp>
      </p:grpSp>
      <p:grpSp>
        <p:nvGrpSpPr>
          <p:cNvPr id="22" name="קבוצה 21">
            <a:extLst>
              <a:ext uri="{FF2B5EF4-FFF2-40B4-BE49-F238E27FC236}">
                <a16:creationId xmlns:a16="http://schemas.microsoft.com/office/drawing/2014/main" id="{F10E91A2-B55E-6B5D-0AD3-95062900300D}"/>
              </a:ext>
            </a:extLst>
          </p:cNvPr>
          <p:cNvGrpSpPr/>
          <p:nvPr/>
        </p:nvGrpSpPr>
        <p:grpSpPr>
          <a:xfrm>
            <a:off x="2418694" y="106782"/>
            <a:ext cx="1587628" cy="1599604"/>
            <a:chOff x="2443224" y="112099"/>
            <a:chExt cx="1587628" cy="1599604"/>
          </a:xfrm>
        </p:grpSpPr>
        <p:pic>
          <p:nvPicPr>
            <p:cNvPr id="51" name="Picture 4" descr="Wifi Images - Free Download on Freepik">
              <a:extLst>
                <a:ext uri="{FF2B5EF4-FFF2-40B4-BE49-F238E27FC236}">
                  <a16:creationId xmlns:a16="http://schemas.microsoft.com/office/drawing/2014/main" id="{99DDFBA5-8E49-DB68-ABDA-8CDE115142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3224" y="112099"/>
              <a:ext cx="1587628" cy="1587628"/>
            </a:xfrm>
            <a:prstGeom prst="rect">
              <a:avLst/>
            </a:prstGeom>
            <a:noFill/>
            <a:extLst>
              <a:ext uri="{909E8E84-426E-40DD-AFC4-6F175D3DCCD1}">
                <a14:hiddenFill xmlns:a14="http://schemas.microsoft.com/office/drawing/2010/main">
                  <a:solidFill>
                    <a:srgbClr val="FFFFFF"/>
                  </a:solidFill>
                </a14:hiddenFill>
              </a:ext>
            </a:extLst>
          </p:spPr>
        </p:pic>
        <p:sp>
          <p:nvSpPr>
            <p:cNvPr id="52" name="תיבת טקסט 45">
              <a:extLst>
                <a:ext uri="{FF2B5EF4-FFF2-40B4-BE49-F238E27FC236}">
                  <a16:creationId xmlns:a16="http://schemas.microsoft.com/office/drawing/2014/main" id="{5AE46CE0-18F6-2DB3-22AC-3A01085CB8EA}"/>
                </a:ext>
              </a:extLst>
            </p:cNvPr>
            <p:cNvSpPr txBox="1"/>
            <p:nvPr/>
          </p:nvSpPr>
          <p:spPr>
            <a:xfrm>
              <a:off x="2570353" y="1342371"/>
              <a:ext cx="1290972" cy="369332"/>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err="1"/>
                <a:t>WiFi</a:t>
              </a:r>
              <a:endParaRPr lang="he-IL" dirty="0"/>
            </a:p>
          </p:txBody>
        </p:sp>
      </p:grpSp>
      <p:cxnSp>
        <p:nvCxnSpPr>
          <p:cNvPr id="30" name="מחבר חץ ישר 29">
            <a:extLst>
              <a:ext uri="{FF2B5EF4-FFF2-40B4-BE49-F238E27FC236}">
                <a16:creationId xmlns:a16="http://schemas.microsoft.com/office/drawing/2014/main" id="{93B775AF-2AD9-6D1E-819B-007381B733ED}"/>
              </a:ext>
            </a:extLst>
          </p:cNvPr>
          <p:cNvCxnSpPr>
            <a:cxnSpLocks/>
          </p:cNvCxnSpPr>
          <p:nvPr/>
        </p:nvCxnSpPr>
        <p:spPr>
          <a:xfrm flipH="1">
            <a:off x="4351100" y="3169441"/>
            <a:ext cx="325038" cy="614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2" name="קבוצה 31">
            <a:extLst>
              <a:ext uri="{FF2B5EF4-FFF2-40B4-BE49-F238E27FC236}">
                <a16:creationId xmlns:a16="http://schemas.microsoft.com/office/drawing/2014/main" id="{2E24CE61-99D3-9328-2912-2908EF953B03}"/>
              </a:ext>
            </a:extLst>
          </p:cNvPr>
          <p:cNvGrpSpPr/>
          <p:nvPr/>
        </p:nvGrpSpPr>
        <p:grpSpPr>
          <a:xfrm>
            <a:off x="991006" y="830578"/>
            <a:ext cx="2130632" cy="969549"/>
            <a:chOff x="1015536" y="835895"/>
            <a:chExt cx="2130632" cy="969549"/>
          </a:xfrm>
        </p:grpSpPr>
        <p:cxnSp>
          <p:nvCxnSpPr>
            <p:cNvPr id="47" name="מחבר חץ ישר 46">
              <a:extLst>
                <a:ext uri="{FF2B5EF4-FFF2-40B4-BE49-F238E27FC236}">
                  <a16:creationId xmlns:a16="http://schemas.microsoft.com/office/drawing/2014/main" id="{78F8E683-57F1-9A41-A02A-0BD1E9158DD8}"/>
                </a:ext>
              </a:extLst>
            </p:cNvPr>
            <p:cNvCxnSpPr>
              <a:cxnSpLocks/>
            </p:cNvCxnSpPr>
            <p:nvPr/>
          </p:nvCxnSpPr>
          <p:spPr>
            <a:xfrm>
              <a:off x="1508122" y="835895"/>
              <a:ext cx="1079630" cy="2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תיבת טקסט 1050">
              <a:extLst>
                <a:ext uri="{FF2B5EF4-FFF2-40B4-BE49-F238E27FC236}">
                  <a16:creationId xmlns:a16="http://schemas.microsoft.com/office/drawing/2014/main" id="{CECA354E-7F90-4E6A-D564-832898F84C83}"/>
                </a:ext>
              </a:extLst>
            </p:cNvPr>
            <p:cNvSpPr txBox="1"/>
            <p:nvPr/>
          </p:nvSpPr>
          <p:spPr>
            <a:xfrm>
              <a:off x="1015536" y="882114"/>
              <a:ext cx="2130632" cy="923330"/>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Sensor data acquisition &amp; network access</a:t>
              </a:r>
              <a:endParaRPr lang="he-IL" dirty="0"/>
            </a:p>
          </p:txBody>
        </p:sp>
      </p:grpSp>
      <p:sp>
        <p:nvSpPr>
          <p:cNvPr id="33" name="תיבת טקסט 1065">
            <a:extLst>
              <a:ext uri="{FF2B5EF4-FFF2-40B4-BE49-F238E27FC236}">
                <a16:creationId xmlns:a16="http://schemas.microsoft.com/office/drawing/2014/main" id="{36CB7089-7E02-BBB4-9FF9-0D3A78356288}"/>
              </a:ext>
            </a:extLst>
          </p:cNvPr>
          <p:cNvSpPr txBox="1"/>
          <p:nvPr/>
        </p:nvSpPr>
        <p:spPr>
          <a:xfrm>
            <a:off x="4605524" y="3147435"/>
            <a:ext cx="1484504" cy="646331"/>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r>
              <a:rPr lang="en-US" dirty="0"/>
              <a:t>Static data distribution</a:t>
            </a:r>
            <a:endParaRPr lang="he-IL" dirty="0"/>
          </a:p>
        </p:txBody>
      </p:sp>
      <p:grpSp>
        <p:nvGrpSpPr>
          <p:cNvPr id="34" name="קבוצה 33">
            <a:extLst>
              <a:ext uri="{FF2B5EF4-FFF2-40B4-BE49-F238E27FC236}">
                <a16:creationId xmlns:a16="http://schemas.microsoft.com/office/drawing/2014/main" id="{0AAA8637-E51F-8440-4367-734DB44CC6E2}"/>
              </a:ext>
            </a:extLst>
          </p:cNvPr>
          <p:cNvGrpSpPr/>
          <p:nvPr/>
        </p:nvGrpSpPr>
        <p:grpSpPr>
          <a:xfrm>
            <a:off x="8765125" y="365146"/>
            <a:ext cx="1695680" cy="688623"/>
            <a:chOff x="8789655" y="370463"/>
            <a:chExt cx="1695680" cy="688623"/>
          </a:xfrm>
        </p:grpSpPr>
        <p:cxnSp>
          <p:nvCxnSpPr>
            <p:cNvPr id="45" name="מחבר חץ ישר 44">
              <a:extLst>
                <a:ext uri="{FF2B5EF4-FFF2-40B4-BE49-F238E27FC236}">
                  <a16:creationId xmlns:a16="http://schemas.microsoft.com/office/drawing/2014/main" id="{C677DCB6-26D5-62D6-00BF-635471A1D97E}"/>
                </a:ext>
              </a:extLst>
            </p:cNvPr>
            <p:cNvCxnSpPr>
              <a:cxnSpLocks/>
            </p:cNvCxnSpPr>
            <p:nvPr/>
          </p:nvCxnSpPr>
          <p:spPr>
            <a:xfrm>
              <a:off x="9091336" y="1059086"/>
              <a:ext cx="11433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תיבת טקסט 1071">
              <a:extLst>
                <a:ext uri="{FF2B5EF4-FFF2-40B4-BE49-F238E27FC236}">
                  <a16:creationId xmlns:a16="http://schemas.microsoft.com/office/drawing/2014/main" id="{FD7D1FE1-3250-CF1A-1F1D-04875C1B1B2E}"/>
                </a:ext>
              </a:extLst>
            </p:cNvPr>
            <p:cNvSpPr txBox="1"/>
            <p:nvPr/>
          </p:nvSpPr>
          <p:spPr>
            <a:xfrm>
              <a:off x="8789655" y="370463"/>
              <a:ext cx="1695680" cy="646331"/>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buNone/>
              </a:pPr>
              <a:r>
                <a:rPr lang="en-US" dirty="0"/>
                <a:t>User &amp; state data storage</a:t>
              </a:r>
            </a:p>
          </p:txBody>
        </p:sp>
      </p:grpSp>
    </p:spTree>
    <p:extLst>
      <p:ext uri="{BB962C8B-B14F-4D97-AF65-F5344CB8AC3E}">
        <p14:creationId xmlns:p14="http://schemas.microsoft.com/office/powerpoint/2010/main" val="1557456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קבוצה 23">
            <a:extLst>
              <a:ext uri="{FF2B5EF4-FFF2-40B4-BE49-F238E27FC236}">
                <a16:creationId xmlns:a16="http://schemas.microsoft.com/office/drawing/2014/main" id="{D6DEFBA9-A171-95B9-9117-13B4BB840716}"/>
              </a:ext>
            </a:extLst>
          </p:cNvPr>
          <p:cNvGrpSpPr/>
          <p:nvPr/>
        </p:nvGrpSpPr>
        <p:grpSpPr>
          <a:xfrm>
            <a:off x="9999948" y="43045"/>
            <a:ext cx="1527426" cy="1310545"/>
            <a:chOff x="9278872" y="2170167"/>
            <a:chExt cx="1527426" cy="1670739"/>
          </a:xfrm>
        </p:grpSpPr>
        <p:pic>
          <p:nvPicPr>
            <p:cNvPr id="35" name="תמונה 34">
              <a:extLst>
                <a:ext uri="{FF2B5EF4-FFF2-40B4-BE49-F238E27FC236}">
                  <a16:creationId xmlns:a16="http://schemas.microsoft.com/office/drawing/2014/main" id="{A1606D0B-DA07-17E9-B27E-28019D301503}"/>
                </a:ext>
              </a:extLst>
            </p:cNvPr>
            <p:cNvPicPr>
              <a:picLocks noChangeAspect="1"/>
            </p:cNvPicPr>
            <p:nvPr/>
          </p:nvPicPr>
          <p:blipFill>
            <a:blip r:embed="rId3"/>
            <a:stretch>
              <a:fillRect/>
            </a:stretch>
          </p:blipFill>
          <p:spPr>
            <a:xfrm>
              <a:off x="9367448" y="2170167"/>
              <a:ext cx="1350273" cy="1350273"/>
            </a:xfrm>
            <a:prstGeom prst="rect">
              <a:avLst/>
            </a:prstGeom>
          </p:spPr>
        </p:pic>
        <p:sp>
          <p:nvSpPr>
            <p:cNvPr id="36" name="תיבת טקסט 32">
              <a:extLst>
                <a:ext uri="{FF2B5EF4-FFF2-40B4-BE49-F238E27FC236}">
                  <a16:creationId xmlns:a16="http://schemas.microsoft.com/office/drawing/2014/main" id="{6D69FB14-52A7-B1FE-4640-78BB4F498752}"/>
                </a:ext>
              </a:extLst>
            </p:cNvPr>
            <p:cNvSpPr txBox="1"/>
            <p:nvPr/>
          </p:nvSpPr>
          <p:spPr>
            <a:xfrm>
              <a:off x="9278872" y="3471574"/>
              <a:ext cx="1527426" cy="369332"/>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r>
                <a:rPr lang="en-US" dirty="0"/>
                <a:t>DynamoDB</a:t>
              </a:r>
              <a:endParaRPr lang="he-IL" dirty="0"/>
            </a:p>
          </p:txBody>
        </p:sp>
      </p:grpSp>
      <p:pic>
        <p:nvPicPr>
          <p:cNvPr id="25" name="Picture 28">
            <a:extLst>
              <a:ext uri="{FF2B5EF4-FFF2-40B4-BE49-F238E27FC236}">
                <a16:creationId xmlns:a16="http://schemas.microsoft.com/office/drawing/2014/main" id="{7F2FEF6B-7FCC-7E44-1702-14A5E431B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2450" y="4307992"/>
            <a:ext cx="1097225" cy="10972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2" descr="Cellphone logo Stock Vector Images - Alamy">
            <a:extLst>
              <a:ext uri="{FF2B5EF4-FFF2-40B4-BE49-F238E27FC236}">
                <a16:creationId xmlns:a16="http://schemas.microsoft.com/office/drawing/2014/main" id="{2A126A3C-23BE-0C85-EE22-8732A8AB20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322" t="8646" r="13393" b="9869"/>
          <a:stretch>
            <a:fillRect/>
          </a:stretch>
        </p:blipFill>
        <p:spPr bwMode="auto">
          <a:xfrm>
            <a:off x="10407722" y="5962773"/>
            <a:ext cx="813440" cy="8997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descr="Know more about lambda in AWS | Digital Marketing Agency in Rajasthan">
            <a:extLst>
              <a:ext uri="{FF2B5EF4-FFF2-40B4-BE49-F238E27FC236}">
                <a16:creationId xmlns:a16="http://schemas.microsoft.com/office/drawing/2014/main" id="{103F7E0D-9DB2-45DC-E7B4-B05E68CA25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739" t="10636" r="6489" b="7952"/>
          <a:stretch>
            <a:fillRect/>
          </a:stretch>
        </p:blipFill>
        <p:spPr bwMode="auto">
          <a:xfrm>
            <a:off x="10148388" y="2150756"/>
            <a:ext cx="1332106" cy="131054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קבוצה 27">
            <a:extLst>
              <a:ext uri="{FF2B5EF4-FFF2-40B4-BE49-F238E27FC236}">
                <a16:creationId xmlns:a16="http://schemas.microsoft.com/office/drawing/2014/main" id="{0178643E-A238-08F6-6561-BD360BD0FACC}"/>
              </a:ext>
            </a:extLst>
          </p:cNvPr>
          <p:cNvGrpSpPr/>
          <p:nvPr/>
        </p:nvGrpSpPr>
        <p:grpSpPr>
          <a:xfrm>
            <a:off x="8839681" y="5028036"/>
            <a:ext cx="2221094" cy="1161567"/>
            <a:chOff x="11921546" y="4122335"/>
            <a:chExt cx="2221094" cy="1239820"/>
          </a:xfrm>
        </p:grpSpPr>
        <p:cxnSp>
          <p:nvCxnSpPr>
            <p:cNvPr id="33" name="מחבר חץ ישר 32">
              <a:extLst>
                <a:ext uri="{FF2B5EF4-FFF2-40B4-BE49-F238E27FC236}">
                  <a16:creationId xmlns:a16="http://schemas.microsoft.com/office/drawing/2014/main" id="{7694666D-52E9-3DB1-8180-E41B1B3CF21F}"/>
                </a:ext>
              </a:extLst>
            </p:cNvPr>
            <p:cNvCxnSpPr>
              <a:cxnSpLocks/>
            </p:cNvCxnSpPr>
            <p:nvPr/>
          </p:nvCxnSpPr>
          <p:spPr>
            <a:xfrm>
              <a:off x="13842409" y="4537102"/>
              <a:ext cx="0" cy="825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תיבת טקסט 1046">
              <a:extLst>
                <a:ext uri="{FF2B5EF4-FFF2-40B4-BE49-F238E27FC236}">
                  <a16:creationId xmlns:a16="http://schemas.microsoft.com/office/drawing/2014/main" id="{045953F9-8945-51ED-A8FB-0602627FE43B}"/>
                </a:ext>
              </a:extLst>
            </p:cNvPr>
            <p:cNvSpPr txBox="1"/>
            <p:nvPr/>
          </p:nvSpPr>
          <p:spPr>
            <a:xfrm>
              <a:off x="11921546" y="4122335"/>
              <a:ext cx="2221094" cy="985533"/>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User alert &amp; interaction</a:t>
              </a:r>
            </a:p>
            <a:p>
              <a:pPr algn="ctr"/>
              <a:endParaRPr lang="he-IL" dirty="0"/>
            </a:p>
          </p:txBody>
        </p:sp>
      </p:grpSp>
      <p:grpSp>
        <p:nvGrpSpPr>
          <p:cNvPr id="29" name="קבוצה 28">
            <a:extLst>
              <a:ext uri="{FF2B5EF4-FFF2-40B4-BE49-F238E27FC236}">
                <a16:creationId xmlns:a16="http://schemas.microsoft.com/office/drawing/2014/main" id="{56B09CC6-7592-CFFA-717F-6490D9B4312E}"/>
              </a:ext>
            </a:extLst>
          </p:cNvPr>
          <p:cNvGrpSpPr/>
          <p:nvPr/>
        </p:nvGrpSpPr>
        <p:grpSpPr>
          <a:xfrm>
            <a:off x="9223540" y="1285214"/>
            <a:ext cx="1552816" cy="873098"/>
            <a:chOff x="14092424" y="1317507"/>
            <a:chExt cx="1552816" cy="873098"/>
          </a:xfrm>
        </p:grpSpPr>
        <p:cxnSp>
          <p:nvCxnSpPr>
            <p:cNvPr id="31" name="מחבר חץ ישר 30">
              <a:extLst>
                <a:ext uri="{FF2B5EF4-FFF2-40B4-BE49-F238E27FC236}">
                  <a16:creationId xmlns:a16="http://schemas.microsoft.com/office/drawing/2014/main" id="{68C6DD33-54FD-E5AC-93DB-0325DD2C9E75}"/>
                </a:ext>
              </a:extLst>
            </p:cNvPr>
            <p:cNvCxnSpPr>
              <a:cxnSpLocks/>
            </p:cNvCxnSpPr>
            <p:nvPr/>
          </p:nvCxnSpPr>
          <p:spPr>
            <a:xfrm>
              <a:off x="15645240" y="1317507"/>
              <a:ext cx="0" cy="873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תיבת טקסט 1095">
              <a:extLst>
                <a:ext uri="{FF2B5EF4-FFF2-40B4-BE49-F238E27FC236}">
                  <a16:creationId xmlns:a16="http://schemas.microsoft.com/office/drawing/2014/main" id="{1EE8CE34-25B6-A141-E1B7-8C33EB4BB5B6}"/>
                </a:ext>
              </a:extLst>
            </p:cNvPr>
            <p:cNvSpPr txBox="1"/>
            <p:nvPr/>
          </p:nvSpPr>
          <p:spPr>
            <a:xfrm>
              <a:off x="14092424" y="1371610"/>
              <a:ext cx="1527426" cy="646331"/>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buNone/>
              </a:pPr>
              <a:r>
                <a:rPr lang="en-US" dirty="0"/>
                <a:t>Condition-based trigger</a:t>
              </a:r>
            </a:p>
          </p:txBody>
        </p:sp>
      </p:grpSp>
      <p:sp>
        <p:nvSpPr>
          <p:cNvPr id="30" name="תיבת טקסט 1102">
            <a:extLst>
              <a:ext uri="{FF2B5EF4-FFF2-40B4-BE49-F238E27FC236}">
                <a16:creationId xmlns:a16="http://schemas.microsoft.com/office/drawing/2014/main" id="{9D643F03-EEE4-D479-1433-A97DE3AC7328}"/>
              </a:ext>
            </a:extLst>
          </p:cNvPr>
          <p:cNvSpPr txBox="1"/>
          <p:nvPr/>
        </p:nvSpPr>
        <p:spPr>
          <a:xfrm>
            <a:off x="8839681" y="3535014"/>
            <a:ext cx="2295143" cy="646331"/>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buNone/>
            </a:pPr>
            <a:r>
              <a:rPr lang="en-US" dirty="0"/>
              <a:t>Alert delivery (Telegram Bot)</a:t>
            </a:r>
          </a:p>
        </p:txBody>
      </p:sp>
      <p:cxnSp>
        <p:nvCxnSpPr>
          <p:cNvPr id="38" name="מחבר חץ ישר 37">
            <a:extLst>
              <a:ext uri="{FF2B5EF4-FFF2-40B4-BE49-F238E27FC236}">
                <a16:creationId xmlns:a16="http://schemas.microsoft.com/office/drawing/2014/main" id="{3609BF80-5A95-0C43-1BC7-60F26C70F20C}"/>
              </a:ext>
            </a:extLst>
          </p:cNvPr>
          <p:cNvCxnSpPr>
            <a:cxnSpLocks/>
          </p:cNvCxnSpPr>
          <p:nvPr/>
        </p:nvCxnSpPr>
        <p:spPr>
          <a:xfrm>
            <a:off x="10814441" y="3461301"/>
            <a:ext cx="0" cy="7729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מלבן 38">
            <a:extLst>
              <a:ext uri="{FF2B5EF4-FFF2-40B4-BE49-F238E27FC236}">
                <a16:creationId xmlns:a16="http://schemas.microsoft.com/office/drawing/2014/main" id="{C6641057-6375-46E2-2D81-5D17A2FADD79}"/>
              </a:ext>
            </a:extLst>
          </p:cNvPr>
          <p:cNvSpPr/>
          <p:nvPr/>
        </p:nvSpPr>
        <p:spPr>
          <a:xfrm>
            <a:off x="-334010" y="877652"/>
            <a:ext cx="4886960" cy="923330"/>
          </a:xfrm>
          <a:prstGeom prst="rect">
            <a:avLst/>
          </a:prstGeom>
          <a:noFill/>
        </p:spPr>
        <p:txBody>
          <a:bodyPr wrap="square" lIns="91440" tIns="45720" rIns="91440" bIns="45720">
            <a:spAutoFit/>
          </a:bodyPr>
          <a:lstStyle/>
          <a:p>
            <a:pPr algn="ctr"/>
            <a:r>
              <a:rPr lang="en-US" sz="5400" b="1" dirty="0">
                <a:solidFill>
                  <a:srgbClr val="FF0000"/>
                </a:solidFill>
              </a:rPr>
              <a:t>Alert ! ! !</a:t>
            </a:r>
            <a:endParaRPr lang="he-IL" sz="5400" b="1" cap="none" spc="0" dirty="0">
              <a:ln w="0"/>
              <a:solidFill>
                <a:srgbClr val="FF0000"/>
              </a:solidFill>
              <a:effectLst>
                <a:outerShdw blurRad="38100" dist="19050" dir="2700000" algn="tl" rotWithShape="0">
                  <a:schemeClr val="dk1">
                    <a:alpha val="40000"/>
                  </a:schemeClr>
                </a:outerShdw>
              </a:effectLst>
            </a:endParaRPr>
          </a:p>
        </p:txBody>
      </p:sp>
      <p:pic>
        <p:nvPicPr>
          <p:cNvPr id="40" name="תמונה 39">
            <a:extLst>
              <a:ext uri="{FF2B5EF4-FFF2-40B4-BE49-F238E27FC236}">
                <a16:creationId xmlns:a16="http://schemas.microsoft.com/office/drawing/2014/main" id="{01B7A2F2-708D-6CCE-E49C-6833731CAB55}"/>
              </a:ext>
            </a:extLst>
          </p:cNvPr>
          <p:cNvPicPr>
            <a:picLocks noChangeAspect="1"/>
          </p:cNvPicPr>
          <p:nvPr/>
        </p:nvPicPr>
        <p:blipFill>
          <a:blip r:embed="rId7"/>
          <a:stretch>
            <a:fillRect/>
          </a:stretch>
        </p:blipFill>
        <p:spPr>
          <a:xfrm>
            <a:off x="4584091" y="0"/>
            <a:ext cx="3955360" cy="6146558"/>
          </a:xfrm>
          <a:prstGeom prst="rect">
            <a:avLst/>
          </a:prstGeom>
        </p:spPr>
      </p:pic>
    </p:spTree>
    <p:extLst>
      <p:ext uri="{BB962C8B-B14F-4D97-AF65-F5344CB8AC3E}">
        <p14:creationId xmlns:p14="http://schemas.microsoft.com/office/powerpoint/2010/main" val="1977870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elegram demonstration X2">
            <a:hlinkClick r:id="" action="ppaction://media"/>
            <a:extLst>
              <a:ext uri="{FF2B5EF4-FFF2-40B4-BE49-F238E27FC236}">
                <a16:creationId xmlns:a16="http://schemas.microsoft.com/office/drawing/2014/main" id="{18285D8C-1450-3081-2AA0-11398D6760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58110" y="489931"/>
            <a:ext cx="3657600" cy="5498123"/>
          </a:xfrm>
          <a:prstGeom prst="rect">
            <a:avLst/>
          </a:prstGeom>
        </p:spPr>
      </p:pic>
      <p:sp>
        <p:nvSpPr>
          <p:cNvPr id="7" name="מלבן 6">
            <a:extLst>
              <a:ext uri="{FF2B5EF4-FFF2-40B4-BE49-F238E27FC236}">
                <a16:creationId xmlns:a16="http://schemas.microsoft.com/office/drawing/2014/main" id="{7CA5EFEC-2E46-088A-DAC7-32434B2A1A36}"/>
              </a:ext>
            </a:extLst>
          </p:cNvPr>
          <p:cNvSpPr/>
          <p:nvPr/>
        </p:nvSpPr>
        <p:spPr>
          <a:xfrm>
            <a:off x="610337" y="1437893"/>
            <a:ext cx="650819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Demonstration Video</a:t>
            </a:r>
            <a:endParaRPr lang="he-IL" sz="54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28">
            <a:extLst>
              <a:ext uri="{FF2B5EF4-FFF2-40B4-BE49-F238E27FC236}">
                <a16:creationId xmlns:a16="http://schemas.microsoft.com/office/drawing/2014/main" id="{152913FA-F5B8-B3EC-B587-C182837246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878" y="3428999"/>
            <a:ext cx="1511110" cy="1511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32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mazon.com: DIYmall ESP32 DEVKIT ESP32-S3 Development Board 36Pins ESP32  ESP-32S 2.4GHz WiFi+BT BLE Dual-core Dev Module CP2102 for Arduino DOIT  ESP32-WROOM-32 : Industrial &amp; Scientific">
            <a:extLst>
              <a:ext uri="{FF2B5EF4-FFF2-40B4-BE49-F238E27FC236}">
                <a16:creationId xmlns:a16="http://schemas.microsoft.com/office/drawing/2014/main" id="{26016F0F-F3D4-1177-A21E-47838E6C6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9" y="3563"/>
            <a:ext cx="1587627" cy="15876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5. DHT22 - Digital Temperature and Humidity Sensor‬‏">
            <a:extLst>
              <a:ext uri="{FF2B5EF4-FFF2-40B4-BE49-F238E27FC236}">
                <a16:creationId xmlns:a16="http://schemas.microsoft.com/office/drawing/2014/main" id="{0EFA0BB8-CD3A-FC5F-54A8-5D64F1566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27" y="2852635"/>
            <a:ext cx="1388364" cy="1004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apacitive Soil Moisture Sensor V2.0 – QuartzComponents">
            <a:extLst>
              <a:ext uri="{FF2B5EF4-FFF2-40B4-BE49-F238E27FC236}">
                <a16:creationId xmlns:a16="http://schemas.microsoft.com/office/drawing/2014/main" id="{5E39691A-8C2D-E1F8-9B93-D89E3FF642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17" b="25120"/>
          <a:stretch>
            <a:fillRect/>
          </a:stretch>
        </p:blipFill>
        <p:spPr bwMode="auto">
          <a:xfrm>
            <a:off x="13065" y="3917607"/>
            <a:ext cx="1728216" cy="10881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AWS IoT Core - NorthBay Solutions">
            <a:extLst>
              <a:ext uri="{FF2B5EF4-FFF2-40B4-BE49-F238E27FC236}">
                <a16:creationId xmlns:a16="http://schemas.microsoft.com/office/drawing/2014/main" id="{CE0E24C3-BC46-FDD6-D3D0-92797C6F7D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318" t="16484" r="30112" b="18623"/>
          <a:stretch>
            <a:fillRect/>
          </a:stretch>
        </p:blipFill>
        <p:spPr bwMode="auto">
          <a:xfrm>
            <a:off x="5120714" y="127071"/>
            <a:ext cx="1329308" cy="11279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מחבר חץ ישר 7">
            <a:extLst>
              <a:ext uri="{FF2B5EF4-FFF2-40B4-BE49-F238E27FC236}">
                <a16:creationId xmlns:a16="http://schemas.microsoft.com/office/drawing/2014/main" id="{DF091042-42D0-76B4-3AA0-9BDF8C3633E1}"/>
              </a:ext>
            </a:extLst>
          </p:cNvPr>
          <p:cNvCxnSpPr>
            <a:cxnSpLocks/>
          </p:cNvCxnSpPr>
          <p:nvPr/>
        </p:nvCxnSpPr>
        <p:spPr>
          <a:xfrm>
            <a:off x="3789822" y="920550"/>
            <a:ext cx="11343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תיבת טקסט 12">
            <a:extLst>
              <a:ext uri="{FF2B5EF4-FFF2-40B4-BE49-F238E27FC236}">
                <a16:creationId xmlns:a16="http://schemas.microsoft.com/office/drawing/2014/main" id="{D8038D37-2519-1F17-2BC9-D5B6D52789C1}"/>
              </a:ext>
            </a:extLst>
          </p:cNvPr>
          <p:cNvSpPr txBox="1"/>
          <p:nvPr/>
        </p:nvSpPr>
        <p:spPr>
          <a:xfrm>
            <a:off x="3748635" y="307275"/>
            <a:ext cx="1527426" cy="646331"/>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MQTT over TLS</a:t>
            </a:r>
            <a:endParaRPr lang="he-IL" dirty="0"/>
          </a:p>
        </p:txBody>
      </p:sp>
      <p:pic>
        <p:nvPicPr>
          <p:cNvPr id="10" name="תמונה 9">
            <a:extLst>
              <a:ext uri="{FF2B5EF4-FFF2-40B4-BE49-F238E27FC236}">
                <a16:creationId xmlns:a16="http://schemas.microsoft.com/office/drawing/2014/main" id="{85323C1B-AA65-FF32-70BA-8DA6F8715BFA}"/>
              </a:ext>
            </a:extLst>
          </p:cNvPr>
          <p:cNvPicPr>
            <a:picLocks noChangeAspect="1"/>
          </p:cNvPicPr>
          <p:nvPr/>
        </p:nvPicPr>
        <p:blipFill>
          <a:blip r:embed="rId7"/>
          <a:stretch>
            <a:fillRect/>
          </a:stretch>
        </p:blipFill>
        <p:spPr>
          <a:xfrm>
            <a:off x="4049943" y="1834583"/>
            <a:ext cx="1261872" cy="1261872"/>
          </a:xfrm>
          <a:prstGeom prst="rect">
            <a:avLst/>
          </a:prstGeom>
        </p:spPr>
      </p:pic>
      <p:pic>
        <p:nvPicPr>
          <p:cNvPr id="11" name="Picture 14" descr="Cracking The Code To Content Delivery | by Don Kaluarachchi | Towards AWS">
            <a:extLst>
              <a:ext uri="{FF2B5EF4-FFF2-40B4-BE49-F238E27FC236}">
                <a16:creationId xmlns:a16="http://schemas.microsoft.com/office/drawing/2014/main" id="{16C689BE-BD41-F3F2-5E27-70AE54D4493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807" t="21929" r="9893" b="22876"/>
          <a:stretch>
            <a:fillRect/>
          </a:stretch>
        </p:blipFill>
        <p:spPr bwMode="auto">
          <a:xfrm>
            <a:off x="3601208" y="3783853"/>
            <a:ext cx="2008633" cy="7339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4CEDCC72-7AC9-B8F0-05EA-A3500EC73B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952" y="5576901"/>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C21B25FA-3E53-AF12-D91C-54739D3C87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4491" y="5682618"/>
            <a:ext cx="1870565"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מחבר חץ ישר 13">
            <a:extLst>
              <a:ext uri="{FF2B5EF4-FFF2-40B4-BE49-F238E27FC236}">
                <a16:creationId xmlns:a16="http://schemas.microsoft.com/office/drawing/2014/main" id="{4AC82432-1E02-C33F-0399-FE94B7650D98}"/>
              </a:ext>
            </a:extLst>
          </p:cNvPr>
          <p:cNvCxnSpPr>
            <a:cxnSpLocks/>
          </p:cNvCxnSpPr>
          <p:nvPr/>
        </p:nvCxnSpPr>
        <p:spPr>
          <a:xfrm flipH="1">
            <a:off x="4885523" y="1229970"/>
            <a:ext cx="462253" cy="560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מחבר חץ ישר 14">
            <a:extLst>
              <a:ext uri="{FF2B5EF4-FFF2-40B4-BE49-F238E27FC236}">
                <a16:creationId xmlns:a16="http://schemas.microsoft.com/office/drawing/2014/main" id="{379C472C-A84B-CDC0-4569-1D92C83C01FD}"/>
              </a:ext>
            </a:extLst>
          </p:cNvPr>
          <p:cNvCxnSpPr>
            <a:cxnSpLocks/>
            <a:endCxn id="12" idx="0"/>
          </p:cNvCxnSpPr>
          <p:nvPr/>
        </p:nvCxnSpPr>
        <p:spPr>
          <a:xfrm flipH="1">
            <a:off x="4040596" y="4611682"/>
            <a:ext cx="229754" cy="965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20" descr="Know more about lambda in AWS | Digital Marketing Agency in Rajasthan">
            <a:extLst>
              <a:ext uri="{FF2B5EF4-FFF2-40B4-BE49-F238E27FC236}">
                <a16:creationId xmlns:a16="http://schemas.microsoft.com/office/drawing/2014/main" id="{359ACAA7-4465-ECFF-4834-BD53E81DD34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39" t="10636" r="6489" b="7952"/>
          <a:stretch>
            <a:fillRect/>
          </a:stretch>
        </p:blipFill>
        <p:spPr bwMode="auto">
          <a:xfrm>
            <a:off x="7655895" y="81912"/>
            <a:ext cx="1527426" cy="1502703"/>
          </a:xfrm>
          <a:prstGeom prst="rect">
            <a:avLst/>
          </a:prstGeom>
          <a:noFill/>
          <a:extLst>
            <a:ext uri="{909E8E84-426E-40DD-AFC4-6F175D3DCCD1}">
              <a14:hiddenFill xmlns:a14="http://schemas.microsoft.com/office/drawing/2010/main">
                <a:solidFill>
                  <a:srgbClr val="FFFFFF"/>
                </a:solidFill>
              </a14:hiddenFill>
            </a:ext>
          </a:extLst>
        </p:spPr>
      </p:pic>
      <p:sp>
        <p:nvSpPr>
          <p:cNvPr id="17" name="תיבת טקסט 29">
            <a:extLst>
              <a:ext uri="{FF2B5EF4-FFF2-40B4-BE49-F238E27FC236}">
                <a16:creationId xmlns:a16="http://schemas.microsoft.com/office/drawing/2014/main" id="{21C9D5C9-D6CA-6BC9-F022-87FE044711C3}"/>
              </a:ext>
            </a:extLst>
          </p:cNvPr>
          <p:cNvSpPr txBox="1"/>
          <p:nvPr/>
        </p:nvSpPr>
        <p:spPr>
          <a:xfrm>
            <a:off x="5055050" y="1253672"/>
            <a:ext cx="1484504" cy="1200329"/>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r>
              <a:rPr lang="en-US" dirty="0"/>
              <a:t>IoT Rule: Store telemetry data</a:t>
            </a:r>
            <a:endParaRPr lang="he-IL" dirty="0"/>
          </a:p>
        </p:txBody>
      </p:sp>
      <p:grpSp>
        <p:nvGrpSpPr>
          <p:cNvPr id="18" name="קבוצה 17">
            <a:extLst>
              <a:ext uri="{FF2B5EF4-FFF2-40B4-BE49-F238E27FC236}">
                <a16:creationId xmlns:a16="http://schemas.microsoft.com/office/drawing/2014/main" id="{D6DEFBA9-A171-95B9-9117-13B4BB840716}"/>
              </a:ext>
            </a:extLst>
          </p:cNvPr>
          <p:cNvGrpSpPr/>
          <p:nvPr/>
        </p:nvGrpSpPr>
        <p:grpSpPr>
          <a:xfrm>
            <a:off x="10121575" y="-5317"/>
            <a:ext cx="1527426" cy="1670739"/>
            <a:chOff x="9278872" y="2170167"/>
            <a:chExt cx="1527426" cy="1670739"/>
          </a:xfrm>
        </p:grpSpPr>
        <p:pic>
          <p:nvPicPr>
            <p:cNvPr id="58" name="תמונה 57">
              <a:extLst>
                <a:ext uri="{FF2B5EF4-FFF2-40B4-BE49-F238E27FC236}">
                  <a16:creationId xmlns:a16="http://schemas.microsoft.com/office/drawing/2014/main" id="{A1606D0B-DA07-17E9-B27E-28019D301503}"/>
                </a:ext>
              </a:extLst>
            </p:cNvPr>
            <p:cNvPicPr>
              <a:picLocks noChangeAspect="1"/>
            </p:cNvPicPr>
            <p:nvPr/>
          </p:nvPicPr>
          <p:blipFill>
            <a:blip r:embed="rId12"/>
            <a:stretch>
              <a:fillRect/>
            </a:stretch>
          </p:blipFill>
          <p:spPr>
            <a:xfrm>
              <a:off x="9367448" y="2170167"/>
              <a:ext cx="1350273" cy="1350273"/>
            </a:xfrm>
            <a:prstGeom prst="rect">
              <a:avLst/>
            </a:prstGeom>
          </p:spPr>
        </p:pic>
        <p:sp>
          <p:nvSpPr>
            <p:cNvPr id="59" name="תיבת טקסט 32">
              <a:extLst>
                <a:ext uri="{FF2B5EF4-FFF2-40B4-BE49-F238E27FC236}">
                  <a16:creationId xmlns:a16="http://schemas.microsoft.com/office/drawing/2014/main" id="{6D69FB14-52A7-B1FE-4640-78BB4F498752}"/>
                </a:ext>
              </a:extLst>
            </p:cNvPr>
            <p:cNvSpPr txBox="1"/>
            <p:nvPr/>
          </p:nvSpPr>
          <p:spPr>
            <a:xfrm>
              <a:off x="9278872" y="3471574"/>
              <a:ext cx="1527426" cy="369332"/>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r>
                <a:rPr lang="en-US" dirty="0"/>
                <a:t>DynamoDB</a:t>
              </a:r>
              <a:endParaRPr lang="he-IL" dirty="0"/>
            </a:p>
          </p:txBody>
        </p:sp>
      </p:grpSp>
      <p:grpSp>
        <p:nvGrpSpPr>
          <p:cNvPr id="19" name="קבוצה 18">
            <a:extLst>
              <a:ext uri="{FF2B5EF4-FFF2-40B4-BE49-F238E27FC236}">
                <a16:creationId xmlns:a16="http://schemas.microsoft.com/office/drawing/2014/main" id="{379E4A0E-1801-6AC3-4DD6-1375FE701692}"/>
              </a:ext>
            </a:extLst>
          </p:cNvPr>
          <p:cNvGrpSpPr/>
          <p:nvPr/>
        </p:nvGrpSpPr>
        <p:grpSpPr>
          <a:xfrm>
            <a:off x="6450022" y="3563"/>
            <a:ext cx="1372851" cy="926971"/>
            <a:chOff x="6474552" y="8880"/>
            <a:chExt cx="1372851" cy="926971"/>
          </a:xfrm>
        </p:grpSpPr>
        <p:sp>
          <p:nvSpPr>
            <p:cNvPr id="56" name="תיבת טקסט 28">
              <a:extLst>
                <a:ext uri="{FF2B5EF4-FFF2-40B4-BE49-F238E27FC236}">
                  <a16:creationId xmlns:a16="http://schemas.microsoft.com/office/drawing/2014/main" id="{49FE02B5-227E-7860-70D3-B526E1392433}"/>
                </a:ext>
              </a:extLst>
            </p:cNvPr>
            <p:cNvSpPr txBox="1"/>
            <p:nvPr/>
          </p:nvSpPr>
          <p:spPr>
            <a:xfrm>
              <a:off x="6486004" y="8880"/>
              <a:ext cx="1361399" cy="923330"/>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Telemetry trigger (IoT Rule)</a:t>
              </a:r>
            </a:p>
          </p:txBody>
        </p:sp>
        <p:cxnSp>
          <p:nvCxnSpPr>
            <p:cNvPr id="57" name="מחבר חץ ישר 56">
              <a:extLst>
                <a:ext uri="{FF2B5EF4-FFF2-40B4-BE49-F238E27FC236}">
                  <a16:creationId xmlns:a16="http://schemas.microsoft.com/office/drawing/2014/main" id="{A578C191-2DFB-5499-4E40-B88FF5883DEF}"/>
                </a:ext>
              </a:extLst>
            </p:cNvPr>
            <p:cNvCxnSpPr>
              <a:cxnSpLocks/>
            </p:cNvCxnSpPr>
            <p:nvPr/>
          </p:nvCxnSpPr>
          <p:spPr>
            <a:xfrm flipV="1">
              <a:off x="6474552" y="925867"/>
              <a:ext cx="1215552" cy="9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1" name="קבוצה 20">
            <a:extLst>
              <a:ext uri="{FF2B5EF4-FFF2-40B4-BE49-F238E27FC236}">
                <a16:creationId xmlns:a16="http://schemas.microsoft.com/office/drawing/2014/main" id="{0A02490B-4A66-E0AB-1202-FE969AC9B204}"/>
              </a:ext>
            </a:extLst>
          </p:cNvPr>
          <p:cNvGrpSpPr/>
          <p:nvPr/>
        </p:nvGrpSpPr>
        <p:grpSpPr>
          <a:xfrm>
            <a:off x="380540" y="1310429"/>
            <a:ext cx="1084726" cy="2515481"/>
            <a:chOff x="405070" y="1315746"/>
            <a:chExt cx="1084726" cy="2515481"/>
          </a:xfrm>
        </p:grpSpPr>
        <p:cxnSp>
          <p:nvCxnSpPr>
            <p:cNvPr id="53" name="מחבר חץ ישר 52">
              <a:extLst>
                <a:ext uri="{FF2B5EF4-FFF2-40B4-BE49-F238E27FC236}">
                  <a16:creationId xmlns:a16="http://schemas.microsoft.com/office/drawing/2014/main" id="{32BA502A-78AC-7564-92F6-30DAC347B39E}"/>
                </a:ext>
              </a:extLst>
            </p:cNvPr>
            <p:cNvCxnSpPr>
              <a:cxnSpLocks/>
            </p:cNvCxnSpPr>
            <p:nvPr/>
          </p:nvCxnSpPr>
          <p:spPr>
            <a:xfrm flipV="1">
              <a:off x="405070" y="1315746"/>
              <a:ext cx="0" cy="2515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מחבר חץ ישר 53">
              <a:extLst>
                <a:ext uri="{FF2B5EF4-FFF2-40B4-BE49-F238E27FC236}">
                  <a16:creationId xmlns:a16="http://schemas.microsoft.com/office/drawing/2014/main" id="{3DB55030-941D-F562-51C4-A04E760CB325}"/>
                </a:ext>
              </a:extLst>
            </p:cNvPr>
            <p:cNvCxnSpPr>
              <a:cxnSpLocks/>
            </p:cNvCxnSpPr>
            <p:nvPr/>
          </p:nvCxnSpPr>
          <p:spPr>
            <a:xfrm flipV="1">
              <a:off x="696418" y="1315746"/>
              <a:ext cx="0" cy="1601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תיבת טקסט 43">
              <a:extLst>
                <a:ext uri="{FF2B5EF4-FFF2-40B4-BE49-F238E27FC236}">
                  <a16:creationId xmlns:a16="http://schemas.microsoft.com/office/drawing/2014/main" id="{6D7B8913-92D5-C245-2185-094D250BFA46}"/>
                </a:ext>
              </a:extLst>
            </p:cNvPr>
            <p:cNvSpPr txBox="1"/>
            <p:nvPr/>
          </p:nvSpPr>
          <p:spPr>
            <a:xfrm>
              <a:off x="726084" y="2324602"/>
              <a:ext cx="763712" cy="369332"/>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GPIO</a:t>
              </a:r>
            </a:p>
          </p:txBody>
        </p:sp>
      </p:grpSp>
      <p:grpSp>
        <p:nvGrpSpPr>
          <p:cNvPr id="22" name="קבוצה 21">
            <a:extLst>
              <a:ext uri="{FF2B5EF4-FFF2-40B4-BE49-F238E27FC236}">
                <a16:creationId xmlns:a16="http://schemas.microsoft.com/office/drawing/2014/main" id="{F10E91A2-B55E-6B5D-0AD3-95062900300D}"/>
              </a:ext>
            </a:extLst>
          </p:cNvPr>
          <p:cNvGrpSpPr/>
          <p:nvPr/>
        </p:nvGrpSpPr>
        <p:grpSpPr>
          <a:xfrm>
            <a:off x="2418694" y="106782"/>
            <a:ext cx="1587628" cy="1599604"/>
            <a:chOff x="2443224" y="112099"/>
            <a:chExt cx="1587628" cy="1599604"/>
          </a:xfrm>
        </p:grpSpPr>
        <p:pic>
          <p:nvPicPr>
            <p:cNvPr id="51" name="Picture 4" descr="Wifi Images - Free Download on Freepik">
              <a:extLst>
                <a:ext uri="{FF2B5EF4-FFF2-40B4-BE49-F238E27FC236}">
                  <a16:creationId xmlns:a16="http://schemas.microsoft.com/office/drawing/2014/main" id="{99DDFBA5-8E49-DB68-ABDA-8CDE115142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3224" y="112099"/>
              <a:ext cx="1587628" cy="1587628"/>
            </a:xfrm>
            <a:prstGeom prst="rect">
              <a:avLst/>
            </a:prstGeom>
            <a:noFill/>
            <a:extLst>
              <a:ext uri="{909E8E84-426E-40DD-AFC4-6F175D3DCCD1}">
                <a14:hiddenFill xmlns:a14="http://schemas.microsoft.com/office/drawing/2010/main">
                  <a:solidFill>
                    <a:srgbClr val="FFFFFF"/>
                  </a:solidFill>
                </a14:hiddenFill>
              </a:ext>
            </a:extLst>
          </p:spPr>
        </p:pic>
        <p:sp>
          <p:nvSpPr>
            <p:cNvPr id="52" name="תיבת טקסט 45">
              <a:extLst>
                <a:ext uri="{FF2B5EF4-FFF2-40B4-BE49-F238E27FC236}">
                  <a16:creationId xmlns:a16="http://schemas.microsoft.com/office/drawing/2014/main" id="{5AE46CE0-18F6-2DB3-22AC-3A01085CB8EA}"/>
                </a:ext>
              </a:extLst>
            </p:cNvPr>
            <p:cNvSpPr txBox="1"/>
            <p:nvPr/>
          </p:nvSpPr>
          <p:spPr>
            <a:xfrm>
              <a:off x="2570353" y="1342371"/>
              <a:ext cx="1290972" cy="369332"/>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err="1"/>
                <a:t>WiFi</a:t>
              </a:r>
              <a:endParaRPr lang="he-IL" dirty="0"/>
            </a:p>
          </p:txBody>
        </p:sp>
      </p:grpSp>
      <p:pic>
        <p:nvPicPr>
          <p:cNvPr id="23" name="Picture 28">
            <a:extLst>
              <a:ext uri="{FF2B5EF4-FFF2-40B4-BE49-F238E27FC236}">
                <a16:creationId xmlns:a16="http://schemas.microsoft.com/office/drawing/2014/main" id="{7F2FEF6B-7FCC-7E44-1702-14A5E431BD9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67975" y="41297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2" descr="Cellphone logo Stock Vector Images - Alamy">
            <a:extLst>
              <a:ext uri="{FF2B5EF4-FFF2-40B4-BE49-F238E27FC236}">
                <a16:creationId xmlns:a16="http://schemas.microsoft.com/office/drawing/2014/main" id="{2A126A3C-23BE-0C85-EE22-8732A8AB203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4322" t="8646" r="13393" b="9869"/>
          <a:stretch>
            <a:fillRect/>
          </a:stretch>
        </p:blipFill>
        <p:spPr bwMode="auto">
          <a:xfrm>
            <a:off x="10986311" y="5725360"/>
            <a:ext cx="813440" cy="113795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descr="Know more about lambda in AWS | Digital Marketing Agency in Rajasthan">
            <a:extLst>
              <a:ext uri="{FF2B5EF4-FFF2-40B4-BE49-F238E27FC236}">
                <a16:creationId xmlns:a16="http://schemas.microsoft.com/office/drawing/2014/main" id="{103F7E0D-9DB2-45DC-E7B4-B05E68CA256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39" t="10636" r="6489" b="7952"/>
          <a:stretch>
            <a:fillRect/>
          </a:stretch>
        </p:blipFill>
        <p:spPr bwMode="auto">
          <a:xfrm>
            <a:off x="10638399" y="2378920"/>
            <a:ext cx="1332106" cy="131054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מחבר חץ ישר 27">
            <a:extLst>
              <a:ext uri="{FF2B5EF4-FFF2-40B4-BE49-F238E27FC236}">
                <a16:creationId xmlns:a16="http://schemas.microsoft.com/office/drawing/2014/main" id="{3947ACF2-6A72-B2D4-C16B-60F9D11878B7}"/>
              </a:ext>
            </a:extLst>
          </p:cNvPr>
          <p:cNvCxnSpPr>
            <a:cxnSpLocks/>
          </p:cNvCxnSpPr>
          <p:nvPr/>
        </p:nvCxnSpPr>
        <p:spPr>
          <a:xfrm>
            <a:off x="11371745" y="3793766"/>
            <a:ext cx="0" cy="425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מחבר חץ ישר 29">
            <a:extLst>
              <a:ext uri="{FF2B5EF4-FFF2-40B4-BE49-F238E27FC236}">
                <a16:creationId xmlns:a16="http://schemas.microsoft.com/office/drawing/2014/main" id="{93B775AF-2AD9-6D1E-819B-007381B733ED}"/>
              </a:ext>
            </a:extLst>
          </p:cNvPr>
          <p:cNvCxnSpPr>
            <a:cxnSpLocks/>
          </p:cNvCxnSpPr>
          <p:nvPr/>
        </p:nvCxnSpPr>
        <p:spPr>
          <a:xfrm flipH="1">
            <a:off x="4351100" y="3169441"/>
            <a:ext cx="325038" cy="614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1" name="קבוצה 30">
            <a:extLst>
              <a:ext uri="{FF2B5EF4-FFF2-40B4-BE49-F238E27FC236}">
                <a16:creationId xmlns:a16="http://schemas.microsoft.com/office/drawing/2014/main" id="{0178643E-A238-08F6-6561-BD360BD0FACC}"/>
              </a:ext>
            </a:extLst>
          </p:cNvPr>
          <p:cNvGrpSpPr/>
          <p:nvPr/>
        </p:nvGrpSpPr>
        <p:grpSpPr>
          <a:xfrm>
            <a:off x="9612965" y="5124290"/>
            <a:ext cx="2221094" cy="1033256"/>
            <a:chOff x="9647899" y="4953955"/>
            <a:chExt cx="2221094" cy="1102864"/>
          </a:xfrm>
        </p:grpSpPr>
        <p:cxnSp>
          <p:nvCxnSpPr>
            <p:cNvPr id="49" name="מחבר חץ ישר 48">
              <a:extLst>
                <a:ext uri="{FF2B5EF4-FFF2-40B4-BE49-F238E27FC236}">
                  <a16:creationId xmlns:a16="http://schemas.microsoft.com/office/drawing/2014/main" id="{7694666D-52E9-3DB1-8180-E41B1B3CF21F}"/>
                </a:ext>
              </a:extLst>
            </p:cNvPr>
            <p:cNvCxnSpPr>
              <a:cxnSpLocks/>
            </p:cNvCxnSpPr>
            <p:nvPr/>
          </p:nvCxnSpPr>
          <p:spPr>
            <a:xfrm>
              <a:off x="11373529" y="4953955"/>
              <a:ext cx="0" cy="825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תיבת טקסט 1046">
              <a:extLst>
                <a:ext uri="{FF2B5EF4-FFF2-40B4-BE49-F238E27FC236}">
                  <a16:creationId xmlns:a16="http://schemas.microsoft.com/office/drawing/2014/main" id="{045953F9-8945-51ED-A8FB-0602627FE43B}"/>
                </a:ext>
              </a:extLst>
            </p:cNvPr>
            <p:cNvSpPr txBox="1"/>
            <p:nvPr/>
          </p:nvSpPr>
          <p:spPr>
            <a:xfrm>
              <a:off x="9647899" y="5071286"/>
              <a:ext cx="2221094" cy="985533"/>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User alert &amp; interaction</a:t>
              </a:r>
            </a:p>
            <a:p>
              <a:pPr algn="ctr"/>
              <a:endParaRPr lang="he-IL" dirty="0"/>
            </a:p>
          </p:txBody>
        </p:sp>
      </p:grpSp>
      <p:grpSp>
        <p:nvGrpSpPr>
          <p:cNvPr id="32" name="קבוצה 31">
            <a:extLst>
              <a:ext uri="{FF2B5EF4-FFF2-40B4-BE49-F238E27FC236}">
                <a16:creationId xmlns:a16="http://schemas.microsoft.com/office/drawing/2014/main" id="{2E24CE61-99D3-9328-2912-2908EF953B03}"/>
              </a:ext>
            </a:extLst>
          </p:cNvPr>
          <p:cNvGrpSpPr/>
          <p:nvPr/>
        </p:nvGrpSpPr>
        <p:grpSpPr>
          <a:xfrm>
            <a:off x="991006" y="830578"/>
            <a:ext cx="2130632" cy="969549"/>
            <a:chOff x="1015536" y="835895"/>
            <a:chExt cx="2130632" cy="969549"/>
          </a:xfrm>
        </p:grpSpPr>
        <p:cxnSp>
          <p:nvCxnSpPr>
            <p:cNvPr id="47" name="מחבר חץ ישר 46">
              <a:extLst>
                <a:ext uri="{FF2B5EF4-FFF2-40B4-BE49-F238E27FC236}">
                  <a16:creationId xmlns:a16="http://schemas.microsoft.com/office/drawing/2014/main" id="{78F8E683-57F1-9A41-A02A-0BD1E9158DD8}"/>
                </a:ext>
              </a:extLst>
            </p:cNvPr>
            <p:cNvCxnSpPr>
              <a:cxnSpLocks/>
            </p:cNvCxnSpPr>
            <p:nvPr/>
          </p:nvCxnSpPr>
          <p:spPr>
            <a:xfrm>
              <a:off x="1508122" y="835895"/>
              <a:ext cx="1079630" cy="2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תיבת טקסט 1050">
              <a:extLst>
                <a:ext uri="{FF2B5EF4-FFF2-40B4-BE49-F238E27FC236}">
                  <a16:creationId xmlns:a16="http://schemas.microsoft.com/office/drawing/2014/main" id="{CECA354E-7F90-4E6A-D564-832898F84C83}"/>
                </a:ext>
              </a:extLst>
            </p:cNvPr>
            <p:cNvSpPr txBox="1"/>
            <p:nvPr/>
          </p:nvSpPr>
          <p:spPr>
            <a:xfrm>
              <a:off x="1015536" y="882114"/>
              <a:ext cx="2130632" cy="923330"/>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dirty="0"/>
                <a:t>Sensor data acquisition &amp; network access</a:t>
              </a:r>
              <a:endParaRPr lang="he-IL" dirty="0"/>
            </a:p>
          </p:txBody>
        </p:sp>
      </p:grpSp>
      <p:sp>
        <p:nvSpPr>
          <p:cNvPr id="33" name="תיבת טקסט 1065">
            <a:extLst>
              <a:ext uri="{FF2B5EF4-FFF2-40B4-BE49-F238E27FC236}">
                <a16:creationId xmlns:a16="http://schemas.microsoft.com/office/drawing/2014/main" id="{36CB7089-7E02-BBB4-9FF9-0D3A78356288}"/>
              </a:ext>
            </a:extLst>
          </p:cNvPr>
          <p:cNvSpPr txBox="1"/>
          <p:nvPr/>
        </p:nvSpPr>
        <p:spPr>
          <a:xfrm>
            <a:off x="4605524" y="3147435"/>
            <a:ext cx="1484504" cy="646331"/>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r>
              <a:rPr lang="en-US" dirty="0"/>
              <a:t>Static data distribution</a:t>
            </a:r>
            <a:endParaRPr lang="he-IL" dirty="0"/>
          </a:p>
        </p:txBody>
      </p:sp>
      <p:grpSp>
        <p:nvGrpSpPr>
          <p:cNvPr id="34" name="קבוצה 33">
            <a:extLst>
              <a:ext uri="{FF2B5EF4-FFF2-40B4-BE49-F238E27FC236}">
                <a16:creationId xmlns:a16="http://schemas.microsoft.com/office/drawing/2014/main" id="{0AAA8637-E51F-8440-4367-734DB44CC6E2}"/>
              </a:ext>
            </a:extLst>
          </p:cNvPr>
          <p:cNvGrpSpPr/>
          <p:nvPr/>
        </p:nvGrpSpPr>
        <p:grpSpPr>
          <a:xfrm>
            <a:off x="8765125" y="365146"/>
            <a:ext cx="1695680" cy="688623"/>
            <a:chOff x="8789655" y="370463"/>
            <a:chExt cx="1695680" cy="688623"/>
          </a:xfrm>
        </p:grpSpPr>
        <p:cxnSp>
          <p:nvCxnSpPr>
            <p:cNvPr id="45" name="מחבר חץ ישר 44">
              <a:extLst>
                <a:ext uri="{FF2B5EF4-FFF2-40B4-BE49-F238E27FC236}">
                  <a16:creationId xmlns:a16="http://schemas.microsoft.com/office/drawing/2014/main" id="{C677DCB6-26D5-62D6-00BF-635471A1D97E}"/>
                </a:ext>
              </a:extLst>
            </p:cNvPr>
            <p:cNvCxnSpPr>
              <a:cxnSpLocks/>
            </p:cNvCxnSpPr>
            <p:nvPr/>
          </p:nvCxnSpPr>
          <p:spPr>
            <a:xfrm>
              <a:off x="9091336" y="1059086"/>
              <a:ext cx="11433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תיבת טקסט 1071">
              <a:extLst>
                <a:ext uri="{FF2B5EF4-FFF2-40B4-BE49-F238E27FC236}">
                  <a16:creationId xmlns:a16="http://schemas.microsoft.com/office/drawing/2014/main" id="{FD7D1FE1-3250-CF1A-1F1D-04875C1B1B2E}"/>
                </a:ext>
              </a:extLst>
            </p:cNvPr>
            <p:cNvSpPr txBox="1"/>
            <p:nvPr/>
          </p:nvSpPr>
          <p:spPr>
            <a:xfrm>
              <a:off x="8789655" y="370463"/>
              <a:ext cx="1695680" cy="646331"/>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buNone/>
              </a:pPr>
              <a:r>
                <a:rPr lang="en-US" dirty="0"/>
                <a:t>User &amp; state data storage</a:t>
              </a:r>
            </a:p>
          </p:txBody>
        </p:sp>
      </p:grpSp>
      <p:grpSp>
        <p:nvGrpSpPr>
          <p:cNvPr id="37" name="קבוצה 36">
            <a:extLst>
              <a:ext uri="{FF2B5EF4-FFF2-40B4-BE49-F238E27FC236}">
                <a16:creationId xmlns:a16="http://schemas.microsoft.com/office/drawing/2014/main" id="{56B09CC6-7592-CFFA-717F-6490D9B4312E}"/>
              </a:ext>
            </a:extLst>
          </p:cNvPr>
          <p:cNvGrpSpPr/>
          <p:nvPr/>
        </p:nvGrpSpPr>
        <p:grpSpPr>
          <a:xfrm>
            <a:off x="10677673" y="1690553"/>
            <a:ext cx="1527426" cy="660700"/>
            <a:chOff x="10830056" y="1645628"/>
            <a:chExt cx="1527426" cy="660700"/>
          </a:xfrm>
        </p:grpSpPr>
        <p:cxnSp>
          <p:nvCxnSpPr>
            <p:cNvPr id="39" name="מחבר חץ ישר 38">
              <a:extLst>
                <a:ext uri="{FF2B5EF4-FFF2-40B4-BE49-F238E27FC236}">
                  <a16:creationId xmlns:a16="http://schemas.microsoft.com/office/drawing/2014/main" id="{68C6DD33-54FD-E5AC-93DB-0325DD2C9E75}"/>
                </a:ext>
              </a:extLst>
            </p:cNvPr>
            <p:cNvCxnSpPr>
              <a:cxnSpLocks/>
            </p:cNvCxnSpPr>
            <p:nvPr/>
          </p:nvCxnSpPr>
          <p:spPr>
            <a:xfrm>
              <a:off x="10920358" y="1645628"/>
              <a:ext cx="0" cy="660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תיבת טקסט 1095">
              <a:extLst>
                <a:ext uri="{FF2B5EF4-FFF2-40B4-BE49-F238E27FC236}">
                  <a16:creationId xmlns:a16="http://schemas.microsoft.com/office/drawing/2014/main" id="{1EE8CE34-25B6-A141-E1B7-8C33EB4BB5B6}"/>
                </a:ext>
              </a:extLst>
            </p:cNvPr>
            <p:cNvSpPr txBox="1"/>
            <p:nvPr/>
          </p:nvSpPr>
          <p:spPr>
            <a:xfrm>
              <a:off x="10830056" y="1659997"/>
              <a:ext cx="1527426" cy="646331"/>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buNone/>
              </a:pPr>
              <a:r>
                <a:rPr lang="en-US" dirty="0"/>
                <a:t>Condition-based trigger</a:t>
              </a:r>
            </a:p>
          </p:txBody>
        </p:sp>
      </p:grpSp>
      <p:sp>
        <p:nvSpPr>
          <p:cNvPr id="38" name="תיבת טקסט 1102">
            <a:extLst>
              <a:ext uri="{FF2B5EF4-FFF2-40B4-BE49-F238E27FC236}">
                <a16:creationId xmlns:a16="http://schemas.microsoft.com/office/drawing/2014/main" id="{9D643F03-EEE4-D479-1433-A97DE3AC7328}"/>
              </a:ext>
            </a:extLst>
          </p:cNvPr>
          <p:cNvSpPr txBox="1"/>
          <p:nvPr/>
        </p:nvSpPr>
        <p:spPr>
          <a:xfrm>
            <a:off x="9313233" y="3689465"/>
            <a:ext cx="2295143" cy="646331"/>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buNone/>
            </a:pPr>
            <a:r>
              <a:rPr lang="en-US" dirty="0"/>
              <a:t>Alert delivery (Telegram Bot)</a:t>
            </a:r>
          </a:p>
        </p:txBody>
      </p:sp>
    </p:spTree>
    <p:extLst>
      <p:ext uri="{BB962C8B-B14F-4D97-AF65-F5344CB8AC3E}">
        <p14:creationId xmlns:p14="http://schemas.microsoft.com/office/powerpoint/2010/main" val="2187505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a:extLst>
              <a:ext uri="{FF2B5EF4-FFF2-40B4-BE49-F238E27FC236}">
                <a16:creationId xmlns:a16="http://schemas.microsoft.com/office/drawing/2014/main" id="{D6DEFBA9-A171-95B9-9117-13B4BB840716}"/>
              </a:ext>
            </a:extLst>
          </p:cNvPr>
          <p:cNvGrpSpPr/>
          <p:nvPr/>
        </p:nvGrpSpPr>
        <p:grpSpPr>
          <a:xfrm>
            <a:off x="10121575" y="-5317"/>
            <a:ext cx="1527426" cy="1670739"/>
            <a:chOff x="9278872" y="2170167"/>
            <a:chExt cx="1527426" cy="1670739"/>
          </a:xfrm>
        </p:grpSpPr>
        <p:pic>
          <p:nvPicPr>
            <p:cNvPr id="58" name="תמונה 57">
              <a:extLst>
                <a:ext uri="{FF2B5EF4-FFF2-40B4-BE49-F238E27FC236}">
                  <a16:creationId xmlns:a16="http://schemas.microsoft.com/office/drawing/2014/main" id="{A1606D0B-DA07-17E9-B27E-28019D301503}"/>
                </a:ext>
              </a:extLst>
            </p:cNvPr>
            <p:cNvPicPr>
              <a:picLocks noChangeAspect="1"/>
            </p:cNvPicPr>
            <p:nvPr/>
          </p:nvPicPr>
          <p:blipFill>
            <a:blip r:embed="rId3"/>
            <a:stretch>
              <a:fillRect/>
            </a:stretch>
          </p:blipFill>
          <p:spPr>
            <a:xfrm>
              <a:off x="9367448" y="2170167"/>
              <a:ext cx="1350273" cy="1350273"/>
            </a:xfrm>
            <a:prstGeom prst="rect">
              <a:avLst/>
            </a:prstGeom>
          </p:spPr>
        </p:pic>
        <p:sp>
          <p:nvSpPr>
            <p:cNvPr id="59" name="תיבת טקסט 32">
              <a:extLst>
                <a:ext uri="{FF2B5EF4-FFF2-40B4-BE49-F238E27FC236}">
                  <a16:creationId xmlns:a16="http://schemas.microsoft.com/office/drawing/2014/main" id="{6D69FB14-52A7-B1FE-4640-78BB4F498752}"/>
                </a:ext>
              </a:extLst>
            </p:cNvPr>
            <p:cNvSpPr txBox="1"/>
            <p:nvPr/>
          </p:nvSpPr>
          <p:spPr>
            <a:xfrm>
              <a:off x="9278872" y="3471574"/>
              <a:ext cx="1527426" cy="369332"/>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rtl="0"/>
              <a:r>
                <a:rPr lang="en-US" dirty="0"/>
                <a:t>DynamoDB</a:t>
              </a:r>
              <a:endParaRPr lang="he-IL" dirty="0"/>
            </a:p>
          </p:txBody>
        </p:sp>
      </p:grpSp>
      <p:pic>
        <p:nvPicPr>
          <p:cNvPr id="20" name="Picture 26" descr="Grafana logo - Free Icon PNG, SVG">
            <a:extLst>
              <a:ext uri="{FF2B5EF4-FFF2-40B4-BE49-F238E27FC236}">
                <a16:creationId xmlns:a16="http://schemas.microsoft.com/office/drawing/2014/main" id="{8EAF1E36-E6E9-E987-CEF1-6979C08CE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5122" y="4002082"/>
            <a:ext cx="2438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a:extLst>
              <a:ext uri="{FF2B5EF4-FFF2-40B4-BE49-F238E27FC236}">
                <a16:creationId xmlns:a16="http://schemas.microsoft.com/office/drawing/2014/main" id="{7DF49FC3-E9E6-5D61-5F4C-4E31C5023F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3837" y="544466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4" descr="GitHub - questdb/questdb-connect: SQLAchemy and Apache Superset extensions  for QuestDB">
            <a:extLst>
              <a:ext uri="{FF2B5EF4-FFF2-40B4-BE49-F238E27FC236}">
                <a16:creationId xmlns:a16="http://schemas.microsoft.com/office/drawing/2014/main" id="{0DCD0937-9FE6-57F5-92FE-82DF2C51A1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1599" y="2697143"/>
            <a:ext cx="2438400" cy="58821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מחבר חץ ישר 28">
            <a:extLst>
              <a:ext uri="{FF2B5EF4-FFF2-40B4-BE49-F238E27FC236}">
                <a16:creationId xmlns:a16="http://schemas.microsoft.com/office/drawing/2014/main" id="{DFF950B0-98B3-2C8D-E046-A352FDFDF5E0}"/>
              </a:ext>
            </a:extLst>
          </p:cNvPr>
          <p:cNvCxnSpPr>
            <a:cxnSpLocks/>
          </p:cNvCxnSpPr>
          <p:nvPr/>
        </p:nvCxnSpPr>
        <p:spPr>
          <a:xfrm>
            <a:off x="8184481" y="4803922"/>
            <a:ext cx="4636" cy="6407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5" name="קבוצה 34">
            <a:extLst>
              <a:ext uri="{FF2B5EF4-FFF2-40B4-BE49-F238E27FC236}">
                <a16:creationId xmlns:a16="http://schemas.microsoft.com/office/drawing/2014/main" id="{1DC6E1D6-2558-0B48-3A4B-CCA0D1167238}"/>
              </a:ext>
            </a:extLst>
          </p:cNvPr>
          <p:cNvGrpSpPr/>
          <p:nvPr/>
        </p:nvGrpSpPr>
        <p:grpSpPr>
          <a:xfrm>
            <a:off x="7316450" y="1454950"/>
            <a:ext cx="2729810" cy="1315203"/>
            <a:chOff x="7571053" y="1387257"/>
            <a:chExt cx="2729810" cy="1315203"/>
          </a:xfrm>
        </p:grpSpPr>
        <p:cxnSp>
          <p:nvCxnSpPr>
            <p:cNvPr id="43" name="מחבר חץ ישר 42">
              <a:extLst>
                <a:ext uri="{FF2B5EF4-FFF2-40B4-BE49-F238E27FC236}">
                  <a16:creationId xmlns:a16="http://schemas.microsoft.com/office/drawing/2014/main" id="{2664B55E-646A-A14D-409B-ADD78851FF4C}"/>
                </a:ext>
              </a:extLst>
            </p:cNvPr>
            <p:cNvCxnSpPr>
              <a:cxnSpLocks/>
            </p:cNvCxnSpPr>
            <p:nvPr/>
          </p:nvCxnSpPr>
          <p:spPr>
            <a:xfrm flipH="1">
              <a:off x="8918366" y="1387257"/>
              <a:ext cx="1382497" cy="13152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תיבת טקסט 1075">
              <a:extLst>
                <a:ext uri="{FF2B5EF4-FFF2-40B4-BE49-F238E27FC236}">
                  <a16:creationId xmlns:a16="http://schemas.microsoft.com/office/drawing/2014/main" id="{54697000-5637-2470-18EF-F01BFF0C5F91}"/>
                </a:ext>
              </a:extLst>
            </p:cNvPr>
            <p:cNvSpPr txBox="1"/>
            <p:nvPr/>
          </p:nvSpPr>
          <p:spPr>
            <a:xfrm>
              <a:off x="7571053" y="1960395"/>
              <a:ext cx="1593278" cy="646331"/>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buNone/>
              </a:pPr>
              <a:r>
                <a:rPr lang="en-US" dirty="0"/>
                <a:t>Time-series data ingestion</a:t>
              </a:r>
            </a:p>
          </p:txBody>
        </p:sp>
      </p:grpSp>
      <p:grpSp>
        <p:nvGrpSpPr>
          <p:cNvPr id="36" name="קבוצה 35">
            <a:extLst>
              <a:ext uri="{FF2B5EF4-FFF2-40B4-BE49-F238E27FC236}">
                <a16:creationId xmlns:a16="http://schemas.microsoft.com/office/drawing/2014/main" id="{2E602BCE-89BD-FAE1-046E-30A0477AE611}"/>
              </a:ext>
            </a:extLst>
          </p:cNvPr>
          <p:cNvGrpSpPr/>
          <p:nvPr/>
        </p:nvGrpSpPr>
        <p:grpSpPr>
          <a:xfrm>
            <a:off x="6782594" y="3354865"/>
            <a:ext cx="1461289" cy="1105056"/>
            <a:chOff x="7263347" y="3360182"/>
            <a:chExt cx="1461289" cy="1105056"/>
          </a:xfrm>
        </p:grpSpPr>
        <p:cxnSp>
          <p:nvCxnSpPr>
            <p:cNvPr id="41" name="מחבר חץ ישר 40">
              <a:extLst>
                <a:ext uri="{FF2B5EF4-FFF2-40B4-BE49-F238E27FC236}">
                  <a16:creationId xmlns:a16="http://schemas.microsoft.com/office/drawing/2014/main" id="{05D50ABD-02A7-3F4D-9C20-C0A628820694}"/>
                </a:ext>
              </a:extLst>
            </p:cNvPr>
            <p:cNvCxnSpPr>
              <a:cxnSpLocks/>
            </p:cNvCxnSpPr>
            <p:nvPr/>
          </p:nvCxnSpPr>
          <p:spPr>
            <a:xfrm>
              <a:off x="8665234" y="3360182"/>
              <a:ext cx="0" cy="1105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תיבת טקסט 1087">
              <a:extLst>
                <a:ext uri="{FF2B5EF4-FFF2-40B4-BE49-F238E27FC236}">
                  <a16:creationId xmlns:a16="http://schemas.microsoft.com/office/drawing/2014/main" id="{9A4B45F7-4C88-BE87-DD7E-D02308C21B9A}"/>
                </a:ext>
              </a:extLst>
            </p:cNvPr>
            <p:cNvSpPr txBox="1"/>
            <p:nvPr/>
          </p:nvSpPr>
          <p:spPr>
            <a:xfrm>
              <a:off x="7263347" y="3578196"/>
              <a:ext cx="1461289" cy="646331"/>
            </a:xfrm>
            <a:prstGeom prst="rect">
              <a:avLst/>
            </a:prstGeom>
            <a:noFill/>
          </p:spPr>
          <p:txBody>
            <a:bodyPr wrap="squar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buNone/>
              </a:pPr>
              <a:r>
                <a:rPr lang="en-US" dirty="0"/>
                <a:t>Time-series visualization</a:t>
              </a:r>
            </a:p>
          </p:txBody>
        </p:sp>
      </p:grpSp>
      <p:sp>
        <p:nvSpPr>
          <p:cNvPr id="60" name="מלבן 59">
            <a:extLst>
              <a:ext uri="{FF2B5EF4-FFF2-40B4-BE49-F238E27FC236}">
                <a16:creationId xmlns:a16="http://schemas.microsoft.com/office/drawing/2014/main" id="{018E1344-1E9A-29B3-1E2E-EDE0147DF321}"/>
              </a:ext>
            </a:extLst>
          </p:cNvPr>
          <p:cNvSpPr/>
          <p:nvPr/>
        </p:nvSpPr>
        <p:spPr>
          <a:xfrm>
            <a:off x="-90215" y="149382"/>
            <a:ext cx="10136475" cy="1754326"/>
          </a:xfrm>
          <a:prstGeom prst="rect">
            <a:avLst/>
          </a:prstGeom>
          <a:noFill/>
        </p:spPr>
        <p:txBody>
          <a:bodyPr wrap="square" lIns="91440" tIns="45720" rIns="91440" bIns="45720">
            <a:spAutoFit/>
          </a:bodyPr>
          <a:lstStyle/>
          <a:p>
            <a:pPr algn="ctr"/>
            <a:r>
              <a:rPr lang="en-US" sz="5400" dirty="0"/>
              <a:t>Real-Time Data Analytics &amp; Visualization</a:t>
            </a:r>
            <a:endParaRPr lang="he-IL"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08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he Basil Trick: Everything You Need to Know">
            <a:extLst>
              <a:ext uri="{FF2B5EF4-FFF2-40B4-BE49-F238E27FC236}">
                <a16:creationId xmlns:a16="http://schemas.microsoft.com/office/drawing/2014/main" id="{EF30487A-9252-F57D-4C16-A99269937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356" r="-1" b="351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מלבן 6">
            <a:extLst>
              <a:ext uri="{FF2B5EF4-FFF2-40B4-BE49-F238E27FC236}">
                <a16:creationId xmlns:a16="http://schemas.microsoft.com/office/drawing/2014/main" id="{0ED14527-7E7A-2C81-5EE7-D9528D9D3DFA}"/>
              </a:ext>
            </a:extLst>
          </p:cNvPr>
          <p:cNvSpPr/>
          <p:nvPr/>
        </p:nvSpPr>
        <p:spPr>
          <a:xfrm>
            <a:off x="523875" y="5317240"/>
            <a:ext cx="11210925" cy="744836"/>
          </a:xfrm>
          <a:prstGeom prst="rect">
            <a:avLst/>
          </a:prstGeom>
        </p:spPr>
        <p:txBody>
          <a:bodyPr lIns="91440" tIns="45720" rIns="91440" bIns="45720">
            <a:normAutofit/>
          </a:bodyPr>
          <a:lstStyle/>
          <a:p>
            <a:pPr algn="ctr">
              <a:spcAft>
                <a:spcPts val="600"/>
              </a:spcAft>
            </a:pPr>
            <a:r>
              <a:rPr lang="en-US" sz="3600" dirty="0">
                <a:solidFill>
                  <a:schemeClr val="tx1">
                    <a:lumMod val="85000"/>
                    <a:lumOff val="15000"/>
                  </a:schemeClr>
                </a:solidFill>
              </a:rPr>
              <a:t>The Story – Thailand &amp; the Basil Plant</a:t>
            </a:r>
            <a:endParaRPr lang="he-IL" sz="3600" dirty="0">
              <a:solidFill>
                <a:schemeClr val="tx1">
                  <a:lumMod val="85000"/>
                  <a:lumOff val="15000"/>
                </a:schemeClr>
              </a:solidFill>
            </a:endParaRPr>
          </a:p>
        </p:txBody>
      </p:sp>
      <p:cxnSp>
        <p:nvCxnSpPr>
          <p:cNvPr id="1033" name="Straight Connector 10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986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5FB549E5-32EE-DE23-6660-415A5CEA417A}"/>
              </a:ext>
            </a:extLst>
          </p:cNvPr>
          <p:cNvPicPr>
            <a:picLocks noChangeAspect="1"/>
          </p:cNvPicPr>
          <p:nvPr/>
        </p:nvPicPr>
        <p:blipFill>
          <a:blip r:embed="rId3"/>
          <a:srcRect r="9822" b="9180"/>
          <a:stretch>
            <a:fillRect/>
          </a:stretch>
        </p:blipFill>
        <p:spPr>
          <a:xfrm>
            <a:off x="643468" y="1273195"/>
            <a:ext cx="5294716" cy="4141967"/>
          </a:xfrm>
          <a:prstGeom prst="rect">
            <a:avLst/>
          </a:prstGeom>
        </p:spPr>
      </p:pic>
      <p:cxnSp>
        <p:nvCxnSpPr>
          <p:cNvPr id="17" name="Straight Connector 1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8" name="תמונה 7">
            <a:extLst>
              <a:ext uri="{FF2B5EF4-FFF2-40B4-BE49-F238E27FC236}">
                <a16:creationId xmlns:a16="http://schemas.microsoft.com/office/drawing/2014/main" id="{42D04EE6-4261-7F5F-DFB4-B960B4F1304D}"/>
              </a:ext>
            </a:extLst>
          </p:cNvPr>
          <p:cNvPicPr>
            <a:picLocks noChangeAspect="1"/>
          </p:cNvPicPr>
          <p:nvPr/>
        </p:nvPicPr>
        <p:blipFill>
          <a:blip r:embed="rId4"/>
          <a:srcRect t="9756"/>
          <a:stretch>
            <a:fillRect/>
          </a:stretch>
        </p:blipFill>
        <p:spPr>
          <a:xfrm>
            <a:off x="6253817" y="1231045"/>
            <a:ext cx="5294715" cy="4395909"/>
          </a:xfrm>
          <a:prstGeom prst="rect">
            <a:avLst/>
          </a:prstGeom>
        </p:spPr>
      </p:pic>
      <p:sp>
        <p:nvSpPr>
          <p:cNvPr id="9" name="מלבן 8">
            <a:extLst>
              <a:ext uri="{FF2B5EF4-FFF2-40B4-BE49-F238E27FC236}">
                <a16:creationId xmlns:a16="http://schemas.microsoft.com/office/drawing/2014/main" id="{FD2C87B5-7123-7994-5C12-DA7A966AA917}"/>
              </a:ext>
            </a:extLst>
          </p:cNvPr>
          <p:cNvSpPr/>
          <p:nvPr/>
        </p:nvSpPr>
        <p:spPr>
          <a:xfrm>
            <a:off x="1693336" y="349865"/>
            <a:ext cx="848969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RT visualization VS. Website</a:t>
            </a:r>
            <a:endParaRPr lang="he-IL"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9362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2" descr="Amazon.com: DIYmall ESP32 DEVKIT ESP32-S3 Development Board 36Pins ESP32  ESP-32S 2.4GHz WiFi+BT BLE Dual-core Dev Module CP2102 for Arduino DOIT  ESP32-WROOM-32 : Industrial &amp; Scientific">
            <a:extLst>
              <a:ext uri="{FF2B5EF4-FFF2-40B4-BE49-F238E27FC236}">
                <a16:creationId xmlns:a16="http://schemas.microsoft.com/office/drawing/2014/main" id="{7881CF88-A6EE-7F67-286A-45DC43568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1" y="8880"/>
            <a:ext cx="1587627" cy="158762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5. DHT22 - Digital Temperature and Humidity Sensor‬‏">
            <a:extLst>
              <a:ext uri="{FF2B5EF4-FFF2-40B4-BE49-F238E27FC236}">
                <a16:creationId xmlns:a16="http://schemas.microsoft.com/office/drawing/2014/main" id="{0FAF4B5E-F585-B4AB-57BF-3E1FA394E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857" y="2857952"/>
            <a:ext cx="1388364" cy="100446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Capacitive Soil Moisture Sensor V2.0 – QuartzComponents">
            <a:extLst>
              <a:ext uri="{FF2B5EF4-FFF2-40B4-BE49-F238E27FC236}">
                <a16:creationId xmlns:a16="http://schemas.microsoft.com/office/drawing/2014/main" id="{2867092B-AF68-1AFD-9516-7173998DCE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17" b="25120"/>
          <a:stretch>
            <a:fillRect/>
          </a:stretch>
        </p:blipFill>
        <p:spPr bwMode="auto">
          <a:xfrm>
            <a:off x="37595" y="3922924"/>
            <a:ext cx="1728216" cy="108813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AWS IoT Core - NorthBay Solutions">
            <a:extLst>
              <a:ext uri="{FF2B5EF4-FFF2-40B4-BE49-F238E27FC236}">
                <a16:creationId xmlns:a16="http://schemas.microsoft.com/office/drawing/2014/main" id="{BB9C1D0C-8C2B-9F3C-1830-2F99BC48F5C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318" t="16484" r="30112" b="18623"/>
          <a:stretch>
            <a:fillRect/>
          </a:stretch>
        </p:blipFill>
        <p:spPr bwMode="auto">
          <a:xfrm>
            <a:off x="5145244" y="132388"/>
            <a:ext cx="1329308" cy="1127978"/>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מחבר חץ ישר 63">
            <a:extLst>
              <a:ext uri="{FF2B5EF4-FFF2-40B4-BE49-F238E27FC236}">
                <a16:creationId xmlns:a16="http://schemas.microsoft.com/office/drawing/2014/main" id="{88C2C658-88E6-1BE3-8484-5636ACD3FA34}"/>
              </a:ext>
            </a:extLst>
          </p:cNvPr>
          <p:cNvCxnSpPr>
            <a:cxnSpLocks/>
          </p:cNvCxnSpPr>
          <p:nvPr/>
        </p:nvCxnSpPr>
        <p:spPr>
          <a:xfrm>
            <a:off x="3814352" y="925867"/>
            <a:ext cx="11343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תיבת טקסט 64">
            <a:extLst>
              <a:ext uri="{FF2B5EF4-FFF2-40B4-BE49-F238E27FC236}">
                <a16:creationId xmlns:a16="http://schemas.microsoft.com/office/drawing/2014/main" id="{6297B9E7-8128-B4B3-5437-C5CF1A6F4F28}"/>
              </a:ext>
            </a:extLst>
          </p:cNvPr>
          <p:cNvSpPr txBox="1"/>
          <p:nvPr/>
        </p:nvSpPr>
        <p:spPr>
          <a:xfrm>
            <a:off x="3773165" y="312592"/>
            <a:ext cx="1527426" cy="646331"/>
          </a:xfrm>
          <a:prstGeom prst="rect">
            <a:avLst/>
          </a:prstGeom>
          <a:noFill/>
        </p:spPr>
        <p:txBody>
          <a:bodyPr wrap="square" rtlCol="1">
            <a:spAutoFit/>
          </a:bodyPr>
          <a:lstStyle/>
          <a:p>
            <a:pPr algn="ctr"/>
            <a:r>
              <a:rPr lang="en-US" dirty="0"/>
              <a:t>MQTT over TLS</a:t>
            </a:r>
            <a:endParaRPr lang="he-IL" dirty="0"/>
          </a:p>
        </p:txBody>
      </p:sp>
      <p:pic>
        <p:nvPicPr>
          <p:cNvPr id="66" name="תמונה 65">
            <a:extLst>
              <a:ext uri="{FF2B5EF4-FFF2-40B4-BE49-F238E27FC236}">
                <a16:creationId xmlns:a16="http://schemas.microsoft.com/office/drawing/2014/main" id="{027442BB-16CD-C192-927D-AFCE88751DF9}"/>
              </a:ext>
            </a:extLst>
          </p:cNvPr>
          <p:cNvPicPr>
            <a:picLocks noChangeAspect="1"/>
          </p:cNvPicPr>
          <p:nvPr/>
        </p:nvPicPr>
        <p:blipFill>
          <a:blip r:embed="rId7"/>
          <a:stretch>
            <a:fillRect/>
          </a:stretch>
        </p:blipFill>
        <p:spPr>
          <a:xfrm>
            <a:off x="4074473" y="1839900"/>
            <a:ext cx="1261872" cy="1261872"/>
          </a:xfrm>
          <a:prstGeom prst="rect">
            <a:avLst/>
          </a:prstGeom>
        </p:spPr>
      </p:pic>
      <p:pic>
        <p:nvPicPr>
          <p:cNvPr id="67" name="Picture 14" descr="Cracking The Code To Content Delivery | by Don Kaluarachchi | Towards AWS">
            <a:extLst>
              <a:ext uri="{FF2B5EF4-FFF2-40B4-BE49-F238E27FC236}">
                <a16:creationId xmlns:a16="http://schemas.microsoft.com/office/drawing/2014/main" id="{84253E8B-2430-3D79-7438-AB44B86527C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807" t="21929" r="9893" b="22876"/>
          <a:stretch>
            <a:fillRect/>
          </a:stretch>
        </p:blipFill>
        <p:spPr bwMode="auto">
          <a:xfrm>
            <a:off x="3625738" y="3789170"/>
            <a:ext cx="2008633" cy="73398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6">
            <a:extLst>
              <a:ext uri="{FF2B5EF4-FFF2-40B4-BE49-F238E27FC236}">
                <a16:creationId xmlns:a16="http://schemas.microsoft.com/office/drawing/2014/main" id="{CA1F57E5-5C06-B863-50B7-8D8047237D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4482" y="558221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8">
            <a:extLst>
              <a:ext uri="{FF2B5EF4-FFF2-40B4-BE49-F238E27FC236}">
                <a16:creationId xmlns:a16="http://schemas.microsoft.com/office/drawing/2014/main" id="{6260765B-827C-F178-7A55-4B71DD9676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9021" y="5687935"/>
            <a:ext cx="1870565"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מחבר חץ ישר 69">
            <a:extLst>
              <a:ext uri="{FF2B5EF4-FFF2-40B4-BE49-F238E27FC236}">
                <a16:creationId xmlns:a16="http://schemas.microsoft.com/office/drawing/2014/main" id="{56054C6A-4538-DB05-1B74-05C72D1621EA}"/>
              </a:ext>
            </a:extLst>
          </p:cNvPr>
          <p:cNvCxnSpPr>
            <a:cxnSpLocks/>
          </p:cNvCxnSpPr>
          <p:nvPr/>
        </p:nvCxnSpPr>
        <p:spPr>
          <a:xfrm flipH="1">
            <a:off x="4910053" y="1235287"/>
            <a:ext cx="462253" cy="560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מחבר חץ ישר 70">
            <a:extLst>
              <a:ext uri="{FF2B5EF4-FFF2-40B4-BE49-F238E27FC236}">
                <a16:creationId xmlns:a16="http://schemas.microsoft.com/office/drawing/2014/main" id="{A1427594-7852-DE4B-F54F-A8B1FBCEDF97}"/>
              </a:ext>
            </a:extLst>
          </p:cNvPr>
          <p:cNvCxnSpPr>
            <a:cxnSpLocks/>
            <a:endCxn id="68" idx="0"/>
          </p:cNvCxnSpPr>
          <p:nvPr/>
        </p:nvCxnSpPr>
        <p:spPr>
          <a:xfrm flipH="1">
            <a:off x="4065126" y="4616999"/>
            <a:ext cx="229754" cy="965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2" name="Picture 20" descr="Know more about lambda in AWS | Digital Marketing Agency in Rajasthan">
            <a:extLst>
              <a:ext uri="{FF2B5EF4-FFF2-40B4-BE49-F238E27FC236}">
                <a16:creationId xmlns:a16="http://schemas.microsoft.com/office/drawing/2014/main" id="{928835D2-BE66-51EE-ACE4-891DE6C918C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39" t="10636" r="6489" b="7952"/>
          <a:stretch>
            <a:fillRect/>
          </a:stretch>
        </p:blipFill>
        <p:spPr bwMode="auto">
          <a:xfrm>
            <a:off x="7680425" y="87229"/>
            <a:ext cx="1527426" cy="1502703"/>
          </a:xfrm>
          <a:prstGeom prst="rect">
            <a:avLst/>
          </a:prstGeom>
          <a:noFill/>
          <a:extLst>
            <a:ext uri="{909E8E84-426E-40DD-AFC4-6F175D3DCCD1}">
              <a14:hiddenFill xmlns:a14="http://schemas.microsoft.com/office/drawing/2010/main">
                <a:solidFill>
                  <a:srgbClr val="FFFFFF"/>
                </a:solidFill>
              </a14:hiddenFill>
            </a:ext>
          </a:extLst>
        </p:spPr>
      </p:pic>
      <p:sp>
        <p:nvSpPr>
          <p:cNvPr id="73" name="תיבת טקסט 72">
            <a:extLst>
              <a:ext uri="{FF2B5EF4-FFF2-40B4-BE49-F238E27FC236}">
                <a16:creationId xmlns:a16="http://schemas.microsoft.com/office/drawing/2014/main" id="{5A049D7A-F54A-4DBC-B13F-5696766D1ED8}"/>
              </a:ext>
            </a:extLst>
          </p:cNvPr>
          <p:cNvSpPr txBox="1"/>
          <p:nvPr/>
        </p:nvSpPr>
        <p:spPr>
          <a:xfrm>
            <a:off x="5079580" y="1258989"/>
            <a:ext cx="1484504" cy="1200329"/>
          </a:xfrm>
          <a:prstGeom prst="rect">
            <a:avLst/>
          </a:prstGeom>
          <a:noFill/>
        </p:spPr>
        <p:txBody>
          <a:bodyPr wrap="square" rtlCol="1">
            <a:spAutoFit/>
          </a:bodyPr>
          <a:lstStyle/>
          <a:p>
            <a:pPr algn="ctr" rtl="0"/>
            <a:r>
              <a:rPr lang="en-US" dirty="0"/>
              <a:t>IoT Rule: Store telemetry data</a:t>
            </a:r>
            <a:endParaRPr lang="he-IL" dirty="0"/>
          </a:p>
        </p:txBody>
      </p:sp>
      <p:grpSp>
        <p:nvGrpSpPr>
          <p:cNvPr id="74" name="קבוצה 73">
            <a:extLst>
              <a:ext uri="{FF2B5EF4-FFF2-40B4-BE49-F238E27FC236}">
                <a16:creationId xmlns:a16="http://schemas.microsoft.com/office/drawing/2014/main" id="{C9E23306-833B-685D-C37D-9347893E7A3E}"/>
              </a:ext>
            </a:extLst>
          </p:cNvPr>
          <p:cNvGrpSpPr/>
          <p:nvPr/>
        </p:nvGrpSpPr>
        <p:grpSpPr>
          <a:xfrm>
            <a:off x="10146105" y="0"/>
            <a:ext cx="1527426" cy="1670739"/>
            <a:chOff x="9278872" y="2170167"/>
            <a:chExt cx="1527426" cy="1670739"/>
          </a:xfrm>
        </p:grpSpPr>
        <p:pic>
          <p:nvPicPr>
            <p:cNvPr id="75" name="תמונה 74">
              <a:extLst>
                <a:ext uri="{FF2B5EF4-FFF2-40B4-BE49-F238E27FC236}">
                  <a16:creationId xmlns:a16="http://schemas.microsoft.com/office/drawing/2014/main" id="{BF5E0921-104B-28B7-A49A-CB14BF933EB7}"/>
                </a:ext>
              </a:extLst>
            </p:cNvPr>
            <p:cNvPicPr>
              <a:picLocks noChangeAspect="1"/>
            </p:cNvPicPr>
            <p:nvPr/>
          </p:nvPicPr>
          <p:blipFill>
            <a:blip r:embed="rId12"/>
            <a:stretch>
              <a:fillRect/>
            </a:stretch>
          </p:blipFill>
          <p:spPr>
            <a:xfrm>
              <a:off x="9367448" y="2170167"/>
              <a:ext cx="1350273" cy="1350273"/>
            </a:xfrm>
            <a:prstGeom prst="rect">
              <a:avLst/>
            </a:prstGeom>
          </p:spPr>
        </p:pic>
        <p:sp>
          <p:nvSpPr>
            <p:cNvPr id="76" name="תיבת טקסט 75">
              <a:extLst>
                <a:ext uri="{FF2B5EF4-FFF2-40B4-BE49-F238E27FC236}">
                  <a16:creationId xmlns:a16="http://schemas.microsoft.com/office/drawing/2014/main" id="{C45CAC24-0F95-C794-58C2-D6C188B3E40A}"/>
                </a:ext>
              </a:extLst>
            </p:cNvPr>
            <p:cNvSpPr txBox="1"/>
            <p:nvPr/>
          </p:nvSpPr>
          <p:spPr>
            <a:xfrm>
              <a:off x="9278872" y="3471574"/>
              <a:ext cx="1527426" cy="369332"/>
            </a:xfrm>
            <a:prstGeom prst="rect">
              <a:avLst/>
            </a:prstGeom>
            <a:noFill/>
          </p:spPr>
          <p:txBody>
            <a:bodyPr wrap="square" rtlCol="1">
              <a:spAutoFit/>
            </a:bodyPr>
            <a:lstStyle/>
            <a:p>
              <a:pPr algn="ctr" rtl="0"/>
              <a:r>
                <a:rPr lang="en-US" dirty="0"/>
                <a:t>DynamoDB</a:t>
              </a:r>
              <a:endParaRPr lang="he-IL" dirty="0"/>
            </a:p>
          </p:txBody>
        </p:sp>
      </p:grpSp>
      <p:grpSp>
        <p:nvGrpSpPr>
          <p:cNvPr id="77" name="קבוצה 76">
            <a:extLst>
              <a:ext uri="{FF2B5EF4-FFF2-40B4-BE49-F238E27FC236}">
                <a16:creationId xmlns:a16="http://schemas.microsoft.com/office/drawing/2014/main" id="{6C81C684-080F-9084-41C9-F6751766589A}"/>
              </a:ext>
            </a:extLst>
          </p:cNvPr>
          <p:cNvGrpSpPr/>
          <p:nvPr/>
        </p:nvGrpSpPr>
        <p:grpSpPr>
          <a:xfrm>
            <a:off x="6474552" y="8880"/>
            <a:ext cx="1372851" cy="926971"/>
            <a:chOff x="6474552" y="8880"/>
            <a:chExt cx="1372851" cy="926971"/>
          </a:xfrm>
        </p:grpSpPr>
        <p:sp>
          <p:nvSpPr>
            <p:cNvPr id="78" name="תיבת טקסט 77">
              <a:extLst>
                <a:ext uri="{FF2B5EF4-FFF2-40B4-BE49-F238E27FC236}">
                  <a16:creationId xmlns:a16="http://schemas.microsoft.com/office/drawing/2014/main" id="{CCE16BFF-BED3-6849-D7BF-609D862E6F2C}"/>
                </a:ext>
              </a:extLst>
            </p:cNvPr>
            <p:cNvSpPr txBox="1"/>
            <p:nvPr/>
          </p:nvSpPr>
          <p:spPr>
            <a:xfrm>
              <a:off x="6486004" y="8880"/>
              <a:ext cx="1361399" cy="923330"/>
            </a:xfrm>
            <a:prstGeom prst="rect">
              <a:avLst/>
            </a:prstGeom>
            <a:noFill/>
          </p:spPr>
          <p:txBody>
            <a:bodyPr wrap="square" rtlCol="1">
              <a:spAutoFit/>
            </a:bodyPr>
            <a:lstStyle/>
            <a:p>
              <a:pPr algn="ctr"/>
              <a:r>
                <a:rPr lang="en-US" dirty="0"/>
                <a:t>Telemetry trigger (IoT Rule)</a:t>
              </a:r>
            </a:p>
          </p:txBody>
        </p:sp>
        <p:cxnSp>
          <p:nvCxnSpPr>
            <p:cNvPr id="79" name="מחבר חץ ישר 78">
              <a:extLst>
                <a:ext uri="{FF2B5EF4-FFF2-40B4-BE49-F238E27FC236}">
                  <a16:creationId xmlns:a16="http://schemas.microsoft.com/office/drawing/2014/main" id="{77D86EC7-85B9-4C21-F3A3-DADF009DBD41}"/>
                </a:ext>
              </a:extLst>
            </p:cNvPr>
            <p:cNvCxnSpPr>
              <a:cxnSpLocks/>
            </p:cNvCxnSpPr>
            <p:nvPr/>
          </p:nvCxnSpPr>
          <p:spPr>
            <a:xfrm flipV="1">
              <a:off x="6474552" y="925867"/>
              <a:ext cx="1215552" cy="9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80" name="Picture 26" descr="Grafana logo - Free Icon PNG, SVG">
            <a:extLst>
              <a:ext uri="{FF2B5EF4-FFF2-40B4-BE49-F238E27FC236}">
                <a16:creationId xmlns:a16="http://schemas.microsoft.com/office/drawing/2014/main" id="{923CCCEF-0479-EFE5-7ECF-9519288EA1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09652" y="4007399"/>
            <a:ext cx="24384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קבוצה 80">
            <a:extLst>
              <a:ext uri="{FF2B5EF4-FFF2-40B4-BE49-F238E27FC236}">
                <a16:creationId xmlns:a16="http://schemas.microsoft.com/office/drawing/2014/main" id="{72B6F38D-7702-5789-6247-9593304BAC81}"/>
              </a:ext>
            </a:extLst>
          </p:cNvPr>
          <p:cNvGrpSpPr/>
          <p:nvPr/>
        </p:nvGrpSpPr>
        <p:grpSpPr>
          <a:xfrm>
            <a:off x="405070" y="1315746"/>
            <a:ext cx="1084726" cy="2515481"/>
            <a:chOff x="405070" y="1315746"/>
            <a:chExt cx="1084726" cy="2515481"/>
          </a:xfrm>
        </p:grpSpPr>
        <p:cxnSp>
          <p:nvCxnSpPr>
            <p:cNvPr id="82" name="מחבר חץ ישר 81">
              <a:extLst>
                <a:ext uri="{FF2B5EF4-FFF2-40B4-BE49-F238E27FC236}">
                  <a16:creationId xmlns:a16="http://schemas.microsoft.com/office/drawing/2014/main" id="{57427E56-9E75-C01A-B5C6-8DD8CA323824}"/>
                </a:ext>
              </a:extLst>
            </p:cNvPr>
            <p:cNvCxnSpPr>
              <a:cxnSpLocks/>
            </p:cNvCxnSpPr>
            <p:nvPr/>
          </p:nvCxnSpPr>
          <p:spPr>
            <a:xfrm flipV="1">
              <a:off x="405070" y="1315746"/>
              <a:ext cx="0" cy="2515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מחבר חץ ישר 82">
              <a:extLst>
                <a:ext uri="{FF2B5EF4-FFF2-40B4-BE49-F238E27FC236}">
                  <a16:creationId xmlns:a16="http://schemas.microsoft.com/office/drawing/2014/main" id="{49DA69D9-0983-EE59-020E-FF5627D96FCE}"/>
                </a:ext>
              </a:extLst>
            </p:cNvPr>
            <p:cNvCxnSpPr>
              <a:cxnSpLocks/>
            </p:cNvCxnSpPr>
            <p:nvPr/>
          </p:nvCxnSpPr>
          <p:spPr>
            <a:xfrm flipV="1">
              <a:off x="696418" y="1315746"/>
              <a:ext cx="0" cy="1601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4" name="תיבת טקסט 83">
              <a:extLst>
                <a:ext uri="{FF2B5EF4-FFF2-40B4-BE49-F238E27FC236}">
                  <a16:creationId xmlns:a16="http://schemas.microsoft.com/office/drawing/2014/main" id="{9578EC2D-97DF-334B-7D3D-0DBC8F104617}"/>
                </a:ext>
              </a:extLst>
            </p:cNvPr>
            <p:cNvSpPr txBox="1"/>
            <p:nvPr/>
          </p:nvSpPr>
          <p:spPr>
            <a:xfrm>
              <a:off x="726084" y="2324602"/>
              <a:ext cx="763712" cy="369332"/>
            </a:xfrm>
            <a:prstGeom prst="rect">
              <a:avLst/>
            </a:prstGeom>
            <a:noFill/>
          </p:spPr>
          <p:txBody>
            <a:bodyPr wrap="square" rtlCol="1">
              <a:spAutoFit/>
            </a:bodyPr>
            <a:lstStyle/>
            <a:p>
              <a:pPr algn="ctr"/>
              <a:r>
                <a:rPr lang="en-US" dirty="0"/>
                <a:t>GPIO</a:t>
              </a:r>
            </a:p>
          </p:txBody>
        </p:sp>
      </p:grpSp>
      <p:grpSp>
        <p:nvGrpSpPr>
          <p:cNvPr id="85" name="קבוצה 84">
            <a:extLst>
              <a:ext uri="{FF2B5EF4-FFF2-40B4-BE49-F238E27FC236}">
                <a16:creationId xmlns:a16="http://schemas.microsoft.com/office/drawing/2014/main" id="{BB2F04B3-9542-D0B3-81BC-98ED27EC593D}"/>
              </a:ext>
            </a:extLst>
          </p:cNvPr>
          <p:cNvGrpSpPr/>
          <p:nvPr/>
        </p:nvGrpSpPr>
        <p:grpSpPr>
          <a:xfrm>
            <a:off x="2443224" y="112099"/>
            <a:ext cx="1587628" cy="1599604"/>
            <a:chOff x="2443224" y="112099"/>
            <a:chExt cx="1587628" cy="1599604"/>
          </a:xfrm>
        </p:grpSpPr>
        <p:pic>
          <p:nvPicPr>
            <p:cNvPr id="86" name="Picture 4" descr="Wifi Images - Free Download on Freepik">
              <a:extLst>
                <a:ext uri="{FF2B5EF4-FFF2-40B4-BE49-F238E27FC236}">
                  <a16:creationId xmlns:a16="http://schemas.microsoft.com/office/drawing/2014/main" id="{3B74E08D-F845-7960-3763-EE52BF5F75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3224" y="112099"/>
              <a:ext cx="1587628" cy="1587628"/>
            </a:xfrm>
            <a:prstGeom prst="rect">
              <a:avLst/>
            </a:prstGeom>
            <a:noFill/>
            <a:extLst>
              <a:ext uri="{909E8E84-426E-40DD-AFC4-6F175D3DCCD1}">
                <a14:hiddenFill xmlns:a14="http://schemas.microsoft.com/office/drawing/2010/main">
                  <a:solidFill>
                    <a:srgbClr val="FFFFFF"/>
                  </a:solidFill>
                </a14:hiddenFill>
              </a:ext>
            </a:extLst>
          </p:spPr>
        </p:pic>
        <p:sp>
          <p:nvSpPr>
            <p:cNvPr id="87" name="תיבת טקסט 86">
              <a:extLst>
                <a:ext uri="{FF2B5EF4-FFF2-40B4-BE49-F238E27FC236}">
                  <a16:creationId xmlns:a16="http://schemas.microsoft.com/office/drawing/2014/main" id="{630D7058-4A3D-EFB2-11BB-730322F57A64}"/>
                </a:ext>
              </a:extLst>
            </p:cNvPr>
            <p:cNvSpPr txBox="1"/>
            <p:nvPr/>
          </p:nvSpPr>
          <p:spPr>
            <a:xfrm>
              <a:off x="2570353" y="1342371"/>
              <a:ext cx="1290972" cy="369332"/>
            </a:xfrm>
            <a:prstGeom prst="rect">
              <a:avLst/>
            </a:prstGeom>
            <a:noFill/>
          </p:spPr>
          <p:txBody>
            <a:bodyPr wrap="square">
              <a:spAutoFit/>
            </a:bodyPr>
            <a:lstStyle/>
            <a:p>
              <a:pPr algn="ctr"/>
              <a:r>
                <a:rPr lang="en-US" dirty="0" err="1"/>
                <a:t>WiFi</a:t>
              </a:r>
              <a:endParaRPr lang="he-IL" dirty="0"/>
            </a:p>
          </p:txBody>
        </p:sp>
      </p:grpSp>
      <p:pic>
        <p:nvPicPr>
          <p:cNvPr id="88" name="Picture 28">
            <a:extLst>
              <a:ext uri="{FF2B5EF4-FFF2-40B4-BE49-F238E27FC236}">
                <a16:creationId xmlns:a16="http://schemas.microsoft.com/office/drawing/2014/main" id="{32A024C3-9B35-03DE-C74B-CC3D8E19B1B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2505" y="4135027"/>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6">
            <a:extLst>
              <a:ext uri="{FF2B5EF4-FFF2-40B4-BE49-F238E27FC236}">
                <a16:creationId xmlns:a16="http://schemas.microsoft.com/office/drawing/2014/main" id="{0F12D6A7-3E0A-0697-4AC8-8BF912F890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8367" y="5449977"/>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2" descr="Cellphone logo Stock Vector Images - Alamy">
            <a:extLst>
              <a:ext uri="{FF2B5EF4-FFF2-40B4-BE49-F238E27FC236}">
                <a16:creationId xmlns:a16="http://schemas.microsoft.com/office/drawing/2014/main" id="{7278697B-D3DE-B08E-9B0D-1F57F652180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4322" t="8646" r="13393" b="9869"/>
          <a:stretch>
            <a:fillRect/>
          </a:stretch>
        </p:blipFill>
        <p:spPr bwMode="auto">
          <a:xfrm>
            <a:off x="11010841" y="5730677"/>
            <a:ext cx="813440" cy="113795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4" descr="GitHub - questdb/questdb-connect: SQLAchemy and Apache Superset extensions  for QuestDB">
            <a:extLst>
              <a:ext uri="{FF2B5EF4-FFF2-40B4-BE49-F238E27FC236}">
                <a16:creationId xmlns:a16="http://schemas.microsoft.com/office/drawing/2014/main" id="{F768BA29-B949-9A5F-46B5-29A4921C809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96129" y="2702460"/>
            <a:ext cx="2438400" cy="58821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0" descr="Know more about lambda in AWS | Digital Marketing Agency in Rajasthan">
            <a:extLst>
              <a:ext uri="{FF2B5EF4-FFF2-40B4-BE49-F238E27FC236}">
                <a16:creationId xmlns:a16="http://schemas.microsoft.com/office/drawing/2014/main" id="{72EEF7DC-A46E-F834-5026-CD93A9E323E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39" t="10636" r="6489" b="7952"/>
          <a:stretch>
            <a:fillRect/>
          </a:stretch>
        </p:blipFill>
        <p:spPr bwMode="auto">
          <a:xfrm>
            <a:off x="10662929" y="2384237"/>
            <a:ext cx="1332106" cy="1310545"/>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מחבר חץ ישר 92">
            <a:extLst>
              <a:ext uri="{FF2B5EF4-FFF2-40B4-BE49-F238E27FC236}">
                <a16:creationId xmlns:a16="http://schemas.microsoft.com/office/drawing/2014/main" id="{B7940537-149D-C61D-30EC-B4F6BDF4947B}"/>
              </a:ext>
            </a:extLst>
          </p:cNvPr>
          <p:cNvCxnSpPr>
            <a:cxnSpLocks/>
          </p:cNvCxnSpPr>
          <p:nvPr/>
        </p:nvCxnSpPr>
        <p:spPr>
          <a:xfrm>
            <a:off x="11396275" y="3799083"/>
            <a:ext cx="0" cy="425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מחבר חץ ישר 93">
            <a:extLst>
              <a:ext uri="{FF2B5EF4-FFF2-40B4-BE49-F238E27FC236}">
                <a16:creationId xmlns:a16="http://schemas.microsoft.com/office/drawing/2014/main" id="{5DAB860B-D28F-6A45-C331-3B8F9F1C50D9}"/>
              </a:ext>
            </a:extLst>
          </p:cNvPr>
          <p:cNvCxnSpPr>
            <a:cxnSpLocks/>
          </p:cNvCxnSpPr>
          <p:nvPr/>
        </p:nvCxnSpPr>
        <p:spPr>
          <a:xfrm>
            <a:off x="8209011" y="4809239"/>
            <a:ext cx="4636" cy="6407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מחבר חץ ישר 94">
            <a:extLst>
              <a:ext uri="{FF2B5EF4-FFF2-40B4-BE49-F238E27FC236}">
                <a16:creationId xmlns:a16="http://schemas.microsoft.com/office/drawing/2014/main" id="{F94EF959-340B-0234-DBCB-1674BAC27E22}"/>
              </a:ext>
            </a:extLst>
          </p:cNvPr>
          <p:cNvCxnSpPr>
            <a:cxnSpLocks/>
          </p:cNvCxnSpPr>
          <p:nvPr/>
        </p:nvCxnSpPr>
        <p:spPr>
          <a:xfrm flipH="1">
            <a:off x="4375630" y="3174758"/>
            <a:ext cx="325038" cy="614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96" name="קבוצה 95">
            <a:extLst>
              <a:ext uri="{FF2B5EF4-FFF2-40B4-BE49-F238E27FC236}">
                <a16:creationId xmlns:a16="http://schemas.microsoft.com/office/drawing/2014/main" id="{AE129B10-A9BE-FC01-213B-106F635303CA}"/>
              </a:ext>
            </a:extLst>
          </p:cNvPr>
          <p:cNvGrpSpPr/>
          <p:nvPr/>
        </p:nvGrpSpPr>
        <p:grpSpPr>
          <a:xfrm>
            <a:off x="9637495" y="5129607"/>
            <a:ext cx="2221094" cy="1033256"/>
            <a:chOff x="9647899" y="4953955"/>
            <a:chExt cx="2221094" cy="1102864"/>
          </a:xfrm>
        </p:grpSpPr>
        <p:cxnSp>
          <p:nvCxnSpPr>
            <p:cNvPr id="97" name="מחבר חץ ישר 96">
              <a:extLst>
                <a:ext uri="{FF2B5EF4-FFF2-40B4-BE49-F238E27FC236}">
                  <a16:creationId xmlns:a16="http://schemas.microsoft.com/office/drawing/2014/main" id="{74E1E819-240D-DE8D-E98A-A93DFA037C5B}"/>
                </a:ext>
              </a:extLst>
            </p:cNvPr>
            <p:cNvCxnSpPr>
              <a:cxnSpLocks/>
            </p:cNvCxnSpPr>
            <p:nvPr/>
          </p:nvCxnSpPr>
          <p:spPr>
            <a:xfrm>
              <a:off x="11373529" y="4953955"/>
              <a:ext cx="0" cy="825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תיבת טקסט 97">
              <a:extLst>
                <a:ext uri="{FF2B5EF4-FFF2-40B4-BE49-F238E27FC236}">
                  <a16:creationId xmlns:a16="http://schemas.microsoft.com/office/drawing/2014/main" id="{27B9E041-07B8-1354-042B-27FB1CC9F09A}"/>
                </a:ext>
              </a:extLst>
            </p:cNvPr>
            <p:cNvSpPr txBox="1"/>
            <p:nvPr/>
          </p:nvSpPr>
          <p:spPr>
            <a:xfrm>
              <a:off x="9647899" y="5071286"/>
              <a:ext cx="2221094" cy="985533"/>
            </a:xfrm>
            <a:prstGeom prst="rect">
              <a:avLst/>
            </a:prstGeom>
            <a:noFill/>
          </p:spPr>
          <p:txBody>
            <a:bodyPr wrap="square" rtlCol="1">
              <a:spAutoFit/>
            </a:bodyPr>
            <a:lstStyle/>
            <a:p>
              <a:pPr algn="ctr"/>
              <a:r>
                <a:rPr lang="en-US" dirty="0"/>
                <a:t>User alert &amp; interaction</a:t>
              </a:r>
            </a:p>
            <a:p>
              <a:pPr algn="ctr"/>
              <a:endParaRPr lang="he-IL" dirty="0"/>
            </a:p>
          </p:txBody>
        </p:sp>
      </p:grpSp>
      <p:grpSp>
        <p:nvGrpSpPr>
          <p:cNvPr id="99" name="קבוצה 98">
            <a:extLst>
              <a:ext uri="{FF2B5EF4-FFF2-40B4-BE49-F238E27FC236}">
                <a16:creationId xmlns:a16="http://schemas.microsoft.com/office/drawing/2014/main" id="{3EE1608F-1CCE-28B4-2785-4F417BED8F4F}"/>
              </a:ext>
            </a:extLst>
          </p:cNvPr>
          <p:cNvGrpSpPr/>
          <p:nvPr/>
        </p:nvGrpSpPr>
        <p:grpSpPr>
          <a:xfrm>
            <a:off x="1015536" y="835895"/>
            <a:ext cx="2130632" cy="969549"/>
            <a:chOff x="1015536" y="835895"/>
            <a:chExt cx="2130632" cy="969549"/>
          </a:xfrm>
        </p:grpSpPr>
        <p:cxnSp>
          <p:nvCxnSpPr>
            <p:cNvPr id="100" name="מחבר חץ ישר 99">
              <a:extLst>
                <a:ext uri="{FF2B5EF4-FFF2-40B4-BE49-F238E27FC236}">
                  <a16:creationId xmlns:a16="http://schemas.microsoft.com/office/drawing/2014/main" id="{F48948B8-B816-1977-A047-3FF8DDB95EE6}"/>
                </a:ext>
              </a:extLst>
            </p:cNvPr>
            <p:cNvCxnSpPr>
              <a:cxnSpLocks/>
            </p:cNvCxnSpPr>
            <p:nvPr/>
          </p:nvCxnSpPr>
          <p:spPr>
            <a:xfrm>
              <a:off x="1508122" y="835895"/>
              <a:ext cx="1079630" cy="2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1" name="תיבת טקסט 100">
              <a:extLst>
                <a:ext uri="{FF2B5EF4-FFF2-40B4-BE49-F238E27FC236}">
                  <a16:creationId xmlns:a16="http://schemas.microsoft.com/office/drawing/2014/main" id="{6022CC90-4E8F-305C-F190-BAB156589CEC}"/>
                </a:ext>
              </a:extLst>
            </p:cNvPr>
            <p:cNvSpPr txBox="1"/>
            <p:nvPr/>
          </p:nvSpPr>
          <p:spPr>
            <a:xfrm>
              <a:off x="1015536" y="882114"/>
              <a:ext cx="2130632" cy="923330"/>
            </a:xfrm>
            <a:prstGeom prst="rect">
              <a:avLst/>
            </a:prstGeom>
            <a:noFill/>
          </p:spPr>
          <p:txBody>
            <a:bodyPr wrap="square">
              <a:spAutoFit/>
            </a:bodyPr>
            <a:lstStyle/>
            <a:p>
              <a:pPr algn="ctr"/>
              <a:r>
                <a:rPr lang="en-US" dirty="0"/>
                <a:t>Sensor data acquisition &amp; network access</a:t>
              </a:r>
              <a:endParaRPr lang="he-IL" dirty="0"/>
            </a:p>
          </p:txBody>
        </p:sp>
      </p:grpSp>
      <p:sp>
        <p:nvSpPr>
          <p:cNvPr id="102" name="תיבת טקסט 101">
            <a:extLst>
              <a:ext uri="{FF2B5EF4-FFF2-40B4-BE49-F238E27FC236}">
                <a16:creationId xmlns:a16="http://schemas.microsoft.com/office/drawing/2014/main" id="{3346C55E-B123-E4D6-5E73-54E6DAFA6DC3}"/>
              </a:ext>
            </a:extLst>
          </p:cNvPr>
          <p:cNvSpPr txBox="1"/>
          <p:nvPr/>
        </p:nvSpPr>
        <p:spPr>
          <a:xfrm>
            <a:off x="4630054" y="3152752"/>
            <a:ext cx="1484504" cy="646331"/>
          </a:xfrm>
          <a:prstGeom prst="rect">
            <a:avLst/>
          </a:prstGeom>
          <a:noFill/>
        </p:spPr>
        <p:txBody>
          <a:bodyPr wrap="square" rtlCol="1">
            <a:spAutoFit/>
          </a:bodyPr>
          <a:lstStyle/>
          <a:p>
            <a:pPr algn="ctr" rtl="0"/>
            <a:r>
              <a:rPr lang="en-US" dirty="0"/>
              <a:t>Static data distribution</a:t>
            </a:r>
            <a:endParaRPr lang="he-IL" dirty="0"/>
          </a:p>
        </p:txBody>
      </p:sp>
      <p:grpSp>
        <p:nvGrpSpPr>
          <p:cNvPr id="103" name="קבוצה 102">
            <a:extLst>
              <a:ext uri="{FF2B5EF4-FFF2-40B4-BE49-F238E27FC236}">
                <a16:creationId xmlns:a16="http://schemas.microsoft.com/office/drawing/2014/main" id="{6FBD12AF-A837-B07E-AAF1-BFB4BD89CC7A}"/>
              </a:ext>
            </a:extLst>
          </p:cNvPr>
          <p:cNvGrpSpPr/>
          <p:nvPr/>
        </p:nvGrpSpPr>
        <p:grpSpPr>
          <a:xfrm>
            <a:off x="8789655" y="370463"/>
            <a:ext cx="1695680" cy="688623"/>
            <a:chOff x="8789655" y="370463"/>
            <a:chExt cx="1695680" cy="688623"/>
          </a:xfrm>
        </p:grpSpPr>
        <p:cxnSp>
          <p:nvCxnSpPr>
            <p:cNvPr id="104" name="מחבר חץ ישר 103">
              <a:extLst>
                <a:ext uri="{FF2B5EF4-FFF2-40B4-BE49-F238E27FC236}">
                  <a16:creationId xmlns:a16="http://schemas.microsoft.com/office/drawing/2014/main" id="{13C42B77-4CF5-4D8D-3D1E-6CE969D73C44}"/>
                </a:ext>
              </a:extLst>
            </p:cNvPr>
            <p:cNvCxnSpPr>
              <a:cxnSpLocks/>
            </p:cNvCxnSpPr>
            <p:nvPr/>
          </p:nvCxnSpPr>
          <p:spPr>
            <a:xfrm>
              <a:off x="9091336" y="1059086"/>
              <a:ext cx="11433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5" name="תיבת טקסט 104">
              <a:extLst>
                <a:ext uri="{FF2B5EF4-FFF2-40B4-BE49-F238E27FC236}">
                  <a16:creationId xmlns:a16="http://schemas.microsoft.com/office/drawing/2014/main" id="{9A089FC8-6BEA-B693-32C5-E484623C8330}"/>
                </a:ext>
              </a:extLst>
            </p:cNvPr>
            <p:cNvSpPr txBox="1"/>
            <p:nvPr/>
          </p:nvSpPr>
          <p:spPr>
            <a:xfrm>
              <a:off x="8789655" y="370463"/>
              <a:ext cx="1695680" cy="646331"/>
            </a:xfrm>
            <a:prstGeom prst="rect">
              <a:avLst/>
            </a:prstGeom>
            <a:noFill/>
          </p:spPr>
          <p:txBody>
            <a:bodyPr wrap="square">
              <a:spAutoFit/>
            </a:bodyPr>
            <a:lstStyle/>
            <a:p>
              <a:pPr algn="ctr">
                <a:buNone/>
              </a:pPr>
              <a:r>
                <a:rPr lang="en-US" dirty="0"/>
                <a:t>User &amp; state data storage</a:t>
              </a:r>
            </a:p>
          </p:txBody>
        </p:sp>
      </p:grpSp>
      <p:grpSp>
        <p:nvGrpSpPr>
          <p:cNvPr id="106" name="קבוצה 105">
            <a:extLst>
              <a:ext uri="{FF2B5EF4-FFF2-40B4-BE49-F238E27FC236}">
                <a16:creationId xmlns:a16="http://schemas.microsoft.com/office/drawing/2014/main" id="{CB853C26-4BA0-FA4B-6BF3-5758D7C5FEAF}"/>
              </a:ext>
            </a:extLst>
          </p:cNvPr>
          <p:cNvGrpSpPr/>
          <p:nvPr/>
        </p:nvGrpSpPr>
        <p:grpSpPr>
          <a:xfrm>
            <a:off x="7340980" y="1460267"/>
            <a:ext cx="2729810" cy="1315203"/>
            <a:chOff x="7571053" y="1387257"/>
            <a:chExt cx="2729810" cy="1315203"/>
          </a:xfrm>
        </p:grpSpPr>
        <p:cxnSp>
          <p:nvCxnSpPr>
            <p:cNvPr id="107" name="מחבר חץ ישר 106">
              <a:extLst>
                <a:ext uri="{FF2B5EF4-FFF2-40B4-BE49-F238E27FC236}">
                  <a16:creationId xmlns:a16="http://schemas.microsoft.com/office/drawing/2014/main" id="{8E27CBE4-64EB-BD73-4884-DFB0AAD410B7}"/>
                </a:ext>
              </a:extLst>
            </p:cNvPr>
            <p:cNvCxnSpPr>
              <a:cxnSpLocks/>
            </p:cNvCxnSpPr>
            <p:nvPr/>
          </p:nvCxnSpPr>
          <p:spPr>
            <a:xfrm flipH="1">
              <a:off x="8918366" y="1387257"/>
              <a:ext cx="1382497" cy="13152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8" name="תיבת טקסט 107">
              <a:extLst>
                <a:ext uri="{FF2B5EF4-FFF2-40B4-BE49-F238E27FC236}">
                  <a16:creationId xmlns:a16="http://schemas.microsoft.com/office/drawing/2014/main" id="{73010DB9-98AF-CA99-80AB-E8D9A95EBE42}"/>
                </a:ext>
              </a:extLst>
            </p:cNvPr>
            <p:cNvSpPr txBox="1"/>
            <p:nvPr/>
          </p:nvSpPr>
          <p:spPr>
            <a:xfrm>
              <a:off x="7571053" y="1960395"/>
              <a:ext cx="1593278" cy="646331"/>
            </a:xfrm>
            <a:prstGeom prst="rect">
              <a:avLst/>
            </a:prstGeom>
            <a:noFill/>
          </p:spPr>
          <p:txBody>
            <a:bodyPr wrap="square">
              <a:spAutoFit/>
            </a:bodyPr>
            <a:lstStyle/>
            <a:p>
              <a:pPr>
                <a:buNone/>
              </a:pPr>
              <a:r>
                <a:rPr lang="en-US" dirty="0"/>
                <a:t>Time-series data ingestion</a:t>
              </a:r>
            </a:p>
          </p:txBody>
        </p:sp>
      </p:grpSp>
      <p:grpSp>
        <p:nvGrpSpPr>
          <p:cNvPr id="109" name="קבוצה 108">
            <a:extLst>
              <a:ext uri="{FF2B5EF4-FFF2-40B4-BE49-F238E27FC236}">
                <a16:creationId xmlns:a16="http://schemas.microsoft.com/office/drawing/2014/main" id="{3E83E519-F77A-08D3-D8D8-8AA58537570A}"/>
              </a:ext>
            </a:extLst>
          </p:cNvPr>
          <p:cNvGrpSpPr/>
          <p:nvPr/>
        </p:nvGrpSpPr>
        <p:grpSpPr>
          <a:xfrm>
            <a:off x="6807124" y="3360182"/>
            <a:ext cx="1461289" cy="1105056"/>
            <a:chOff x="7263347" y="3360182"/>
            <a:chExt cx="1461289" cy="1105056"/>
          </a:xfrm>
        </p:grpSpPr>
        <p:cxnSp>
          <p:nvCxnSpPr>
            <p:cNvPr id="110" name="מחבר חץ ישר 109">
              <a:extLst>
                <a:ext uri="{FF2B5EF4-FFF2-40B4-BE49-F238E27FC236}">
                  <a16:creationId xmlns:a16="http://schemas.microsoft.com/office/drawing/2014/main" id="{81115810-FEB2-4400-8353-09AB7F72B363}"/>
                </a:ext>
              </a:extLst>
            </p:cNvPr>
            <p:cNvCxnSpPr>
              <a:cxnSpLocks/>
            </p:cNvCxnSpPr>
            <p:nvPr/>
          </p:nvCxnSpPr>
          <p:spPr>
            <a:xfrm>
              <a:off x="8665234" y="3360182"/>
              <a:ext cx="0" cy="1105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תיבת טקסט 110">
              <a:extLst>
                <a:ext uri="{FF2B5EF4-FFF2-40B4-BE49-F238E27FC236}">
                  <a16:creationId xmlns:a16="http://schemas.microsoft.com/office/drawing/2014/main" id="{9444A59A-121E-AEF3-CB71-7806F2D37959}"/>
                </a:ext>
              </a:extLst>
            </p:cNvPr>
            <p:cNvSpPr txBox="1"/>
            <p:nvPr/>
          </p:nvSpPr>
          <p:spPr>
            <a:xfrm>
              <a:off x="7263347" y="3578196"/>
              <a:ext cx="1461289" cy="646331"/>
            </a:xfrm>
            <a:prstGeom prst="rect">
              <a:avLst/>
            </a:prstGeom>
            <a:noFill/>
          </p:spPr>
          <p:txBody>
            <a:bodyPr wrap="square">
              <a:spAutoFit/>
            </a:bodyPr>
            <a:lstStyle/>
            <a:p>
              <a:pPr algn="ctr">
                <a:buNone/>
              </a:pPr>
              <a:r>
                <a:rPr lang="en-US" dirty="0"/>
                <a:t>Time-series visualization</a:t>
              </a:r>
            </a:p>
          </p:txBody>
        </p:sp>
      </p:grpSp>
      <p:grpSp>
        <p:nvGrpSpPr>
          <p:cNvPr id="112" name="קבוצה 111">
            <a:extLst>
              <a:ext uri="{FF2B5EF4-FFF2-40B4-BE49-F238E27FC236}">
                <a16:creationId xmlns:a16="http://schemas.microsoft.com/office/drawing/2014/main" id="{53C5363D-2CBA-F415-02D2-E9274F96F596}"/>
              </a:ext>
            </a:extLst>
          </p:cNvPr>
          <p:cNvGrpSpPr/>
          <p:nvPr/>
        </p:nvGrpSpPr>
        <p:grpSpPr>
          <a:xfrm>
            <a:off x="10702203" y="1695870"/>
            <a:ext cx="1527426" cy="660700"/>
            <a:chOff x="10830056" y="1645628"/>
            <a:chExt cx="1527426" cy="660700"/>
          </a:xfrm>
        </p:grpSpPr>
        <p:cxnSp>
          <p:nvCxnSpPr>
            <p:cNvPr id="113" name="מחבר חץ ישר 112">
              <a:extLst>
                <a:ext uri="{FF2B5EF4-FFF2-40B4-BE49-F238E27FC236}">
                  <a16:creationId xmlns:a16="http://schemas.microsoft.com/office/drawing/2014/main" id="{1830EED6-A209-5E71-1E72-C7C4BB6C7042}"/>
                </a:ext>
              </a:extLst>
            </p:cNvPr>
            <p:cNvCxnSpPr>
              <a:cxnSpLocks/>
            </p:cNvCxnSpPr>
            <p:nvPr/>
          </p:nvCxnSpPr>
          <p:spPr>
            <a:xfrm>
              <a:off x="10920358" y="1645628"/>
              <a:ext cx="0" cy="660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4" name="תיבת טקסט 113">
              <a:extLst>
                <a:ext uri="{FF2B5EF4-FFF2-40B4-BE49-F238E27FC236}">
                  <a16:creationId xmlns:a16="http://schemas.microsoft.com/office/drawing/2014/main" id="{9459DDB3-6518-897B-1C08-5FA5EEED7C42}"/>
                </a:ext>
              </a:extLst>
            </p:cNvPr>
            <p:cNvSpPr txBox="1"/>
            <p:nvPr/>
          </p:nvSpPr>
          <p:spPr>
            <a:xfrm>
              <a:off x="10830056" y="1659997"/>
              <a:ext cx="1527426" cy="646331"/>
            </a:xfrm>
            <a:prstGeom prst="rect">
              <a:avLst/>
            </a:prstGeom>
            <a:noFill/>
          </p:spPr>
          <p:txBody>
            <a:bodyPr wrap="square">
              <a:spAutoFit/>
            </a:bodyPr>
            <a:lstStyle/>
            <a:p>
              <a:pPr algn="ctr">
                <a:buNone/>
              </a:pPr>
              <a:r>
                <a:rPr lang="en-US" dirty="0"/>
                <a:t>Condition-based trigger</a:t>
              </a:r>
            </a:p>
          </p:txBody>
        </p:sp>
      </p:grpSp>
      <p:sp>
        <p:nvSpPr>
          <p:cNvPr id="115" name="תיבת טקסט 114">
            <a:extLst>
              <a:ext uri="{FF2B5EF4-FFF2-40B4-BE49-F238E27FC236}">
                <a16:creationId xmlns:a16="http://schemas.microsoft.com/office/drawing/2014/main" id="{4A6F138F-A4D0-29E4-A915-B70A87BB8E4A}"/>
              </a:ext>
            </a:extLst>
          </p:cNvPr>
          <p:cNvSpPr txBox="1"/>
          <p:nvPr/>
        </p:nvSpPr>
        <p:spPr>
          <a:xfrm>
            <a:off x="9337763" y="3694782"/>
            <a:ext cx="2295143" cy="646331"/>
          </a:xfrm>
          <a:prstGeom prst="rect">
            <a:avLst/>
          </a:prstGeom>
          <a:noFill/>
        </p:spPr>
        <p:txBody>
          <a:bodyPr wrap="square">
            <a:spAutoFit/>
          </a:bodyPr>
          <a:lstStyle/>
          <a:p>
            <a:pPr algn="ctr">
              <a:buNone/>
            </a:pPr>
            <a:r>
              <a:rPr lang="en-US" dirty="0"/>
              <a:t>Alert delivery (Telegram Bot)</a:t>
            </a:r>
          </a:p>
        </p:txBody>
      </p:sp>
    </p:spTree>
    <p:extLst>
      <p:ext uri="{BB962C8B-B14F-4D97-AF65-F5344CB8AC3E}">
        <p14:creationId xmlns:p14="http://schemas.microsoft.com/office/powerpoint/2010/main" val="3813728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EFB5B583-775A-CC1F-1D51-5B9EEBE09072}"/>
              </a:ext>
            </a:extLst>
          </p:cNvPr>
          <p:cNvSpPr/>
          <p:nvPr/>
        </p:nvSpPr>
        <p:spPr>
          <a:xfrm>
            <a:off x="4319841" y="0"/>
            <a:ext cx="3552318"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Challenges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תיבת טקסט 5">
            <a:extLst>
              <a:ext uri="{FF2B5EF4-FFF2-40B4-BE49-F238E27FC236}">
                <a16:creationId xmlns:a16="http://schemas.microsoft.com/office/drawing/2014/main" id="{079306F6-D35A-F294-A692-1AA349204595}"/>
              </a:ext>
            </a:extLst>
          </p:cNvPr>
          <p:cNvSpPr txBox="1"/>
          <p:nvPr/>
        </p:nvSpPr>
        <p:spPr>
          <a:xfrm>
            <a:off x="163286" y="923330"/>
            <a:ext cx="11941628" cy="4524315"/>
          </a:xfrm>
          <a:prstGeom prst="rect">
            <a:avLst/>
          </a:prstGeom>
          <a:noFill/>
        </p:spPr>
        <p:txBody>
          <a:bodyPr wrap="square" rtlCol="1">
            <a:spAutoFit/>
          </a:bodyPr>
          <a:lstStyle/>
          <a:p>
            <a:pPr marL="342900" indent="-342900" algn="l" rtl="0">
              <a:buFont typeface="+mj-lt"/>
              <a:buAutoNum type="arabicPeriod"/>
            </a:pPr>
            <a:r>
              <a:rPr lang="en-US" b="1" dirty="0"/>
              <a:t>Limited GPIO / ADC Resources</a:t>
            </a:r>
            <a:br>
              <a:rPr lang="en-US" b="1" dirty="0"/>
            </a:br>
            <a:r>
              <a:rPr lang="en-US" u="sng" dirty="0"/>
              <a:t>Solution</a:t>
            </a:r>
            <a:r>
              <a:rPr lang="en-US" dirty="0"/>
              <a:t>: Use additional ESP32 controllers that operate in parallel and publish data using separate identities and topics.</a:t>
            </a:r>
          </a:p>
          <a:p>
            <a:pPr marL="342900" indent="-342900" algn="l" rtl="0">
              <a:buFont typeface="+mj-lt"/>
              <a:buAutoNum type="arabicPeriod"/>
            </a:pPr>
            <a:endParaRPr lang="en-US" dirty="0"/>
          </a:p>
          <a:p>
            <a:pPr marL="342900" indent="-342900" algn="l" rtl="0">
              <a:buFont typeface="+mj-lt"/>
              <a:buAutoNum type="arabicPeriod"/>
            </a:pPr>
            <a:r>
              <a:rPr lang="en-US" b="1" dirty="0"/>
              <a:t>Unstable Wiring and Sensor Disconnections</a:t>
            </a:r>
            <a:br>
              <a:rPr lang="en-US" b="1" dirty="0"/>
            </a:br>
            <a:r>
              <a:rPr lang="en-US" u="sng" dirty="0"/>
              <a:t>Solution</a:t>
            </a:r>
            <a:r>
              <a:rPr lang="en-US" dirty="0"/>
              <a:t>: Use more reliable physical connections such as wider prototyping boards or dedicated PCBs with fixed wiring.</a:t>
            </a:r>
            <a:br>
              <a:rPr lang="en-US" dirty="0"/>
            </a:br>
            <a:r>
              <a:rPr lang="en-US" dirty="0">
                <a:hlinkClick r:id="rId3"/>
              </a:rPr>
              <a:t>Plant1</a:t>
            </a:r>
            <a:r>
              <a:rPr lang="en-US" dirty="0"/>
              <a:t>   </a:t>
            </a:r>
            <a:r>
              <a:rPr lang="en-US" dirty="0">
                <a:hlinkClick r:id="rId4"/>
              </a:rPr>
              <a:t>Plant2</a:t>
            </a:r>
            <a:r>
              <a:rPr lang="en-US" dirty="0"/>
              <a:t>   </a:t>
            </a:r>
            <a:r>
              <a:rPr lang="en-US" dirty="0">
                <a:hlinkClick r:id="rId5"/>
              </a:rPr>
              <a:t>All_plants_data</a:t>
            </a:r>
            <a:endParaRPr lang="he-IL" b="1" dirty="0"/>
          </a:p>
          <a:p>
            <a:pPr marL="342900" indent="-342900" algn="l" rtl="0">
              <a:buFont typeface="+mj-lt"/>
              <a:buAutoNum type="arabicPeriod"/>
            </a:pPr>
            <a:endParaRPr lang="en-US" b="1" dirty="0"/>
          </a:p>
          <a:p>
            <a:pPr marL="342900" indent="-342900" algn="l" rtl="0">
              <a:buFont typeface="+mj-lt"/>
              <a:buAutoNum type="arabicPeriod"/>
            </a:pPr>
            <a:r>
              <a:rPr lang="en-US" b="1" dirty="0"/>
              <a:t>Intermittent </a:t>
            </a:r>
            <a:r>
              <a:rPr lang="en-US" b="1" dirty="0" err="1"/>
              <a:t>WiFi</a:t>
            </a:r>
            <a:r>
              <a:rPr lang="en-US" b="1" dirty="0"/>
              <a:t> / Cloud Connectivity</a:t>
            </a:r>
            <a:br>
              <a:rPr lang="en-US" b="1" dirty="0"/>
            </a:br>
            <a:r>
              <a:rPr lang="en-US" u="sng" dirty="0"/>
              <a:t>Solution</a:t>
            </a:r>
            <a:r>
              <a:rPr lang="en-US" dirty="0"/>
              <a:t>: Provide local status indication and implement retry mechanisms with temporary local data buffering.</a:t>
            </a:r>
            <a:br>
              <a:rPr lang="en-US" dirty="0"/>
            </a:br>
            <a:endParaRPr lang="en-US" dirty="0"/>
          </a:p>
          <a:p>
            <a:pPr marL="342900" indent="-342900" algn="l" rtl="0">
              <a:buFont typeface="+mj-lt"/>
              <a:buAutoNum type="arabicPeriod"/>
            </a:pPr>
            <a:r>
              <a:rPr lang="en-US" b="1" dirty="0"/>
              <a:t>Noisy Analog Soil Moisture Measurements</a:t>
            </a:r>
            <a:br>
              <a:rPr lang="en-US" b="1" dirty="0"/>
            </a:br>
            <a:r>
              <a:rPr lang="en-US" u="sng" dirty="0"/>
              <a:t>Solution</a:t>
            </a:r>
            <a:r>
              <a:rPr lang="en-US" dirty="0"/>
              <a:t>: Apply high-sample averaging and per-sensor calibration to improve measurement stability and accuracy.</a:t>
            </a:r>
          </a:p>
          <a:p>
            <a:pPr marL="342900" indent="-342900" algn="l" rtl="0">
              <a:buFont typeface="+mj-lt"/>
              <a:buAutoNum type="arabicPeriod"/>
            </a:pPr>
            <a:endParaRPr lang="en-US" dirty="0"/>
          </a:p>
          <a:p>
            <a:pPr marL="342900" indent="-342900" algn="l" rtl="0">
              <a:buFont typeface="+mj-lt"/>
              <a:buAutoNum type="arabicPeriod"/>
            </a:pPr>
            <a:endParaRPr lang="he-IL" dirty="0"/>
          </a:p>
        </p:txBody>
      </p:sp>
    </p:spTree>
    <p:extLst>
      <p:ext uri="{BB962C8B-B14F-4D97-AF65-F5344CB8AC3E}">
        <p14:creationId xmlns:p14="http://schemas.microsoft.com/office/powerpoint/2010/main" val="1838284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E3FB699B-BA96-60C1-62A7-81DA674AF739}"/>
              </a:ext>
            </a:extLst>
          </p:cNvPr>
          <p:cNvSpPr/>
          <p:nvPr/>
        </p:nvSpPr>
        <p:spPr>
          <a:xfrm>
            <a:off x="1841731" y="188509"/>
            <a:ext cx="850854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Project Cost – Components</a:t>
            </a:r>
            <a:endParaRPr lang="he-IL" sz="5400" b="0" cap="none" spc="0" dirty="0">
              <a:ln w="0"/>
              <a:solidFill>
                <a:schemeClr val="tx1"/>
              </a:solidFill>
              <a:effectLst>
                <a:outerShdw blurRad="38100" dist="19050" dir="2700000" algn="tl" rotWithShape="0">
                  <a:schemeClr val="dk1">
                    <a:alpha val="40000"/>
                  </a:schemeClr>
                </a:outerShdw>
              </a:effectLst>
            </a:endParaRPr>
          </a:p>
        </p:txBody>
      </p:sp>
      <p:pic>
        <p:nvPicPr>
          <p:cNvPr id="6" name="תמונה 5" descr="תמונה שמכילה טקסט, גופן, צילום מסך, מספר&#10;&#10;תוכן בינה מלאכותית גנרטיבית עשוי להיות שגוי.">
            <a:extLst>
              <a:ext uri="{FF2B5EF4-FFF2-40B4-BE49-F238E27FC236}">
                <a16:creationId xmlns:a16="http://schemas.microsoft.com/office/drawing/2014/main" id="{5E550972-7942-3288-BCBF-4A952F263C4D}"/>
              </a:ext>
            </a:extLst>
          </p:cNvPr>
          <p:cNvPicPr>
            <a:picLocks noChangeAspect="1"/>
          </p:cNvPicPr>
          <p:nvPr/>
        </p:nvPicPr>
        <p:blipFill>
          <a:blip r:embed="rId3"/>
          <a:stretch>
            <a:fillRect/>
          </a:stretch>
        </p:blipFill>
        <p:spPr>
          <a:xfrm>
            <a:off x="5053071" y="1111839"/>
            <a:ext cx="7138929" cy="1823786"/>
          </a:xfrm>
          <a:prstGeom prst="rect">
            <a:avLst/>
          </a:prstGeom>
        </p:spPr>
      </p:pic>
      <p:sp>
        <p:nvSpPr>
          <p:cNvPr id="2" name="תיבת טקסט 1">
            <a:extLst>
              <a:ext uri="{FF2B5EF4-FFF2-40B4-BE49-F238E27FC236}">
                <a16:creationId xmlns:a16="http://schemas.microsoft.com/office/drawing/2014/main" id="{1ACDB32D-0C5D-821E-2E77-6067D02D127D}"/>
              </a:ext>
            </a:extLst>
          </p:cNvPr>
          <p:cNvSpPr txBox="1"/>
          <p:nvPr/>
        </p:nvSpPr>
        <p:spPr>
          <a:xfrm>
            <a:off x="126245" y="1199408"/>
            <a:ext cx="4916383" cy="3524042"/>
          </a:xfrm>
          <a:prstGeom prst="rect">
            <a:avLst/>
          </a:prstGeom>
          <a:noFill/>
        </p:spPr>
        <p:txBody>
          <a:bodyPr wrap="square" rtlCol="1">
            <a:spAutoFit/>
          </a:bodyPr>
          <a:lstStyle/>
          <a:p>
            <a:pPr marL="285750" indent="-285750" algn="l" rtl="0">
              <a:buFont typeface="Arial" panose="020B0604020202020204" pitchFamily="34" charset="0"/>
              <a:buChar char="•"/>
            </a:pPr>
            <a:r>
              <a:rPr lang="en-US" dirty="0"/>
              <a:t>ESP32 </a:t>
            </a:r>
            <a:r>
              <a:rPr lang="en-US" dirty="0" err="1"/>
              <a:t>DevKit</a:t>
            </a:r>
            <a:r>
              <a:rPr lang="en-US" dirty="0"/>
              <a:t> V4– 16.48 ILS</a:t>
            </a:r>
          </a:p>
          <a:p>
            <a:pPr algn="l" rtl="0"/>
            <a:r>
              <a:rPr lang="en-US" dirty="0"/>
              <a:t> </a:t>
            </a:r>
          </a:p>
          <a:p>
            <a:pPr marL="285750" indent="-285750" algn="l" rtl="0">
              <a:buFont typeface="Arial" panose="020B0604020202020204" pitchFamily="34" charset="0"/>
              <a:buChar char="•"/>
            </a:pPr>
            <a:r>
              <a:rPr lang="en-US" dirty="0"/>
              <a:t>DHT22 – 5.12 ILS</a:t>
            </a:r>
          </a:p>
          <a:p>
            <a:pPr algn="l" rtl="0"/>
            <a:endParaRPr lang="en-US" dirty="0"/>
          </a:p>
          <a:p>
            <a:pPr marL="285750" indent="-285750" algn="l" rtl="0">
              <a:buFont typeface="Arial" panose="020B0604020202020204" pitchFamily="34" charset="0"/>
              <a:buChar char="•"/>
            </a:pPr>
            <a:r>
              <a:rPr lang="en-US" dirty="0"/>
              <a:t>Jumpers – 7.31 ILS</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 5Capacitive soil moisture sensor – 16.48 ILS</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b="1" dirty="0"/>
              <a:t>Components total (USD) - $14.53</a:t>
            </a:r>
          </a:p>
          <a:p>
            <a:pPr marL="285750" indent="-285750" algn="l" rtl="0">
              <a:buFont typeface="Arial" panose="020B0604020202020204" pitchFamily="34" charset="0"/>
              <a:buChar char="•"/>
            </a:pPr>
            <a:endParaRPr lang="en-US" dirty="0"/>
          </a:p>
          <a:p>
            <a:pPr algn="l" rtl="0"/>
            <a:endParaRPr lang="en-US" dirty="0"/>
          </a:p>
          <a:p>
            <a:pPr marL="285750" indent="-285750" algn="l" rtl="0">
              <a:buFont typeface="Arial" panose="020B0604020202020204" pitchFamily="34" charset="0"/>
              <a:buChar char="•"/>
            </a:pPr>
            <a:endParaRPr lang="he-IL" dirty="0"/>
          </a:p>
        </p:txBody>
      </p:sp>
      <p:pic>
        <p:nvPicPr>
          <p:cNvPr id="8" name="תמונה 7" descr="תמונה שמכילה חשמל, טקסט, רכיב חשמלי, רכיב מעגל חשמלי&#10;&#10;תוכן בינה מלאכותית גנרטיבית עשוי להיות שגוי.">
            <a:extLst>
              <a:ext uri="{FF2B5EF4-FFF2-40B4-BE49-F238E27FC236}">
                <a16:creationId xmlns:a16="http://schemas.microsoft.com/office/drawing/2014/main" id="{51743083-13D9-F307-251B-2E486B97E64B}"/>
              </a:ext>
            </a:extLst>
          </p:cNvPr>
          <p:cNvPicPr>
            <a:picLocks noChangeAspect="1"/>
          </p:cNvPicPr>
          <p:nvPr/>
        </p:nvPicPr>
        <p:blipFill>
          <a:blip r:embed="rId4"/>
          <a:stretch>
            <a:fillRect/>
          </a:stretch>
        </p:blipFill>
        <p:spPr>
          <a:xfrm>
            <a:off x="8417673" y="2935625"/>
            <a:ext cx="1900239" cy="2706202"/>
          </a:xfrm>
          <a:prstGeom prst="rect">
            <a:avLst/>
          </a:prstGeom>
        </p:spPr>
      </p:pic>
      <p:pic>
        <p:nvPicPr>
          <p:cNvPr id="10" name="תמונה 9" descr="תמונה שמכילה טקסט, צילום מסך, גופן, עיצוב&#10;&#10;תוכן בינה מלאכותית גנרטיבית עשוי להיות שגוי.">
            <a:extLst>
              <a:ext uri="{FF2B5EF4-FFF2-40B4-BE49-F238E27FC236}">
                <a16:creationId xmlns:a16="http://schemas.microsoft.com/office/drawing/2014/main" id="{6926486D-1D6D-F758-DF46-0B95838A30CA}"/>
              </a:ext>
            </a:extLst>
          </p:cNvPr>
          <p:cNvPicPr>
            <a:picLocks noChangeAspect="1"/>
          </p:cNvPicPr>
          <p:nvPr/>
        </p:nvPicPr>
        <p:blipFill>
          <a:blip r:embed="rId5"/>
          <a:stretch>
            <a:fillRect/>
          </a:stretch>
        </p:blipFill>
        <p:spPr>
          <a:xfrm>
            <a:off x="6669000" y="2916763"/>
            <a:ext cx="1763318" cy="2706203"/>
          </a:xfrm>
          <a:prstGeom prst="rect">
            <a:avLst/>
          </a:prstGeom>
        </p:spPr>
      </p:pic>
      <p:pic>
        <p:nvPicPr>
          <p:cNvPr id="12" name="תמונה 11" descr="תמונה שמכילה טקסט&#10;&#10;תוכן בינה מלאכותית גנרטיבית עשוי להיות שגוי.">
            <a:extLst>
              <a:ext uri="{FF2B5EF4-FFF2-40B4-BE49-F238E27FC236}">
                <a16:creationId xmlns:a16="http://schemas.microsoft.com/office/drawing/2014/main" id="{DAB075CF-4E5E-BB89-F94A-1C93BAE138F0}"/>
              </a:ext>
            </a:extLst>
          </p:cNvPr>
          <p:cNvPicPr>
            <a:picLocks noChangeAspect="1"/>
          </p:cNvPicPr>
          <p:nvPr/>
        </p:nvPicPr>
        <p:blipFill>
          <a:blip r:embed="rId6"/>
          <a:stretch>
            <a:fillRect/>
          </a:stretch>
        </p:blipFill>
        <p:spPr>
          <a:xfrm>
            <a:off x="10229324" y="2935625"/>
            <a:ext cx="1836431" cy="3000176"/>
          </a:xfrm>
          <a:prstGeom prst="rect">
            <a:avLst/>
          </a:prstGeom>
        </p:spPr>
      </p:pic>
      <p:pic>
        <p:nvPicPr>
          <p:cNvPr id="14" name="תמונה 13" descr="תמונה שמכילה טקסט, צילום מסך, עיצוב&#10;&#10;תוכן בינה מלאכותית גנרטיבית עשוי להיות שגוי.">
            <a:extLst>
              <a:ext uri="{FF2B5EF4-FFF2-40B4-BE49-F238E27FC236}">
                <a16:creationId xmlns:a16="http://schemas.microsoft.com/office/drawing/2014/main" id="{80AA2464-3141-E4F2-B699-DEDA9DF79FFB}"/>
              </a:ext>
            </a:extLst>
          </p:cNvPr>
          <p:cNvPicPr>
            <a:picLocks noChangeAspect="1"/>
          </p:cNvPicPr>
          <p:nvPr/>
        </p:nvPicPr>
        <p:blipFill>
          <a:blip r:embed="rId7"/>
          <a:stretch>
            <a:fillRect/>
          </a:stretch>
        </p:blipFill>
        <p:spPr>
          <a:xfrm>
            <a:off x="5053072" y="2916764"/>
            <a:ext cx="1695090" cy="2829398"/>
          </a:xfrm>
          <a:prstGeom prst="rect">
            <a:avLst/>
          </a:prstGeom>
        </p:spPr>
      </p:pic>
    </p:spTree>
    <p:extLst>
      <p:ext uri="{BB962C8B-B14F-4D97-AF65-F5344CB8AC3E}">
        <p14:creationId xmlns:p14="http://schemas.microsoft.com/office/powerpoint/2010/main" val="4144080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10608-F7D6-8BCA-280D-7754F72472F2}"/>
            </a:ext>
          </a:extLst>
        </p:cNvPr>
        <p:cNvGrpSpPr/>
        <p:nvPr/>
      </p:nvGrpSpPr>
      <p:grpSpPr>
        <a:xfrm>
          <a:off x="0" y="0"/>
          <a:ext cx="0" cy="0"/>
          <a:chOff x="0" y="0"/>
          <a:chExt cx="0" cy="0"/>
        </a:xfrm>
      </p:grpSpPr>
      <p:sp>
        <p:nvSpPr>
          <p:cNvPr id="4" name="מלבן 3">
            <a:extLst>
              <a:ext uri="{FF2B5EF4-FFF2-40B4-BE49-F238E27FC236}">
                <a16:creationId xmlns:a16="http://schemas.microsoft.com/office/drawing/2014/main" id="{9E8A2D41-B9AD-C64A-BEBD-98C1A13D84B3}"/>
              </a:ext>
            </a:extLst>
          </p:cNvPr>
          <p:cNvSpPr/>
          <p:nvPr/>
        </p:nvSpPr>
        <p:spPr>
          <a:xfrm>
            <a:off x="3163947" y="28419"/>
            <a:ext cx="586410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Project Cost – AWS</a:t>
            </a:r>
            <a:endParaRPr lang="he-IL" sz="5400" b="0" cap="none" spc="0" dirty="0">
              <a:ln w="0"/>
              <a:solidFill>
                <a:schemeClr val="tx1"/>
              </a:solidFill>
              <a:effectLst>
                <a:outerShdw blurRad="38100" dist="19050" dir="2700000" algn="tl" rotWithShape="0">
                  <a:schemeClr val="dk1">
                    <a:alpha val="40000"/>
                  </a:schemeClr>
                </a:outerShdw>
              </a:effectLst>
            </a:endParaRPr>
          </a:p>
        </p:txBody>
      </p:sp>
      <p:sp>
        <p:nvSpPr>
          <p:cNvPr id="2" name="תיבת טקסט 1">
            <a:extLst>
              <a:ext uri="{FF2B5EF4-FFF2-40B4-BE49-F238E27FC236}">
                <a16:creationId xmlns:a16="http://schemas.microsoft.com/office/drawing/2014/main" id="{E8B8086A-41C0-ADD7-429D-7D86679910CC}"/>
              </a:ext>
            </a:extLst>
          </p:cNvPr>
          <p:cNvSpPr txBox="1"/>
          <p:nvPr/>
        </p:nvSpPr>
        <p:spPr>
          <a:xfrm>
            <a:off x="83128" y="958034"/>
            <a:ext cx="5735782" cy="2862322"/>
          </a:xfrm>
          <a:prstGeom prst="rect">
            <a:avLst/>
          </a:prstGeom>
          <a:noFill/>
        </p:spPr>
        <p:txBody>
          <a:bodyPr wrap="square" rtlCol="1">
            <a:spAutoFit/>
          </a:bodyPr>
          <a:lstStyle/>
          <a:p>
            <a:pPr algn="l" rtl="0"/>
            <a:r>
              <a:rPr lang="en-US" u="sng" dirty="0"/>
              <a:t>Approximate usage for 10 days use (Jan):</a:t>
            </a:r>
          </a:p>
          <a:p>
            <a:pPr marL="285750" indent="-285750" algn="l" rtl="0">
              <a:buFont typeface="Arial" panose="020B0604020202020204" pitchFamily="34" charset="0"/>
              <a:buChar char="•"/>
            </a:pPr>
            <a:r>
              <a:rPr lang="en-US" dirty="0"/>
              <a:t>Amazon Simple Storage Service (S3) – $0.06</a:t>
            </a:r>
          </a:p>
          <a:p>
            <a:pPr algn="l" rtl="0"/>
            <a:endParaRPr lang="en-US" dirty="0"/>
          </a:p>
          <a:p>
            <a:pPr marL="285750" indent="-285750" algn="l" rtl="0">
              <a:buFont typeface="Arial" panose="020B0604020202020204" pitchFamily="34" charset="0"/>
              <a:buChar char="•"/>
            </a:pPr>
            <a:r>
              <a:rPr lang="en-US" dirty="0"/>
              <a:t>AWS IoT – $0.03</a:t>
            </a:r>
          </a:p>
          <a:p>
            <a:pPr marL="285750" indent="-285750" algn="l" rtl="0">
              <a:buFont typeface="Arial" panose="020B0604020202020204" pitchFamily="34" charset="0"/>
              <a:buChar char="•"/>
            </a:pPr>
            <a:endParaRPr lang="en-US" dirty="0"/>
          </a:p>
          <a:p>
            <a:pPr algn="l" rtl="0"/>
            <a:r>
              <a:rPr lang="en-US" u="sng" dirty="0"/>
              <a:t>User 2:</a:t>
            </a:r>
          </a:p>
          <a:p>
            <a:pPr marL="285750" indent="-285750" algn="l" rtl="0">
              <a:buFont typeface="Arial" panose="020B0604020202020204" pitchFamily="34" charset="0"/>
              <a:buChar char="•"/>
            </a:pPr>
            <a:r>
              <a:rPr lang="en-US" dirty="0"/>
              <a:t>AWS IoT - $0.03</a:t>
            </a:r>
          </a:p>
          <a:p>
            <a:pPr algn="l" rtl="0"/>
            <a:endParaRPr lang="en-US" dirty="0"/>
          </a:p>
          <a:p>
            <a:pPr marL="285750" indent="-285750" algn="l" rtl="0">
              <a:buFont typeface="Arial" panose="020B0604020202020204" pitchFamily="34" charset="0"/>
              <a:buChar char="•"/>
            </a:pPr>
            <a:r>
              <a:rPr lang="en-US" dirty="0"/>
              <a:t>DynamoDB – $0.08</a:t>
            </a:r>
          </a:p>
          <a:p>
            <a:pPr marL="285750" indent="-285750" algn="l" rtl="0">
              <a:buFont typeface="Arial" panose="020B0604020202020204" pitchFamily="34" charset="0"/>
              <a:buChar char="•"/>
            </a:pPr>
            <a:endParaRPr lang="en-US" dirty="0"/>
          </a:p>
        </p:txBody>
      </p:sp>
      <p:pic>
        <p:nvPicPr>
          <p:cNvPr id="5" name="תמונה 4" descr="תמונה שמכילה טקסט, צילום מסך, קו, גופן&#10;&#10;תוכן בינה מלאכותית גנרטיבית עשוי להיות שגוי.">
            <a:extLst>
              <a:ext uri="{FF2B5EF4-FFF2-40B4-BE49-F238E27FC236}">
                <a16:creationId xmlns:a16="http://schemas.microsoft.com/office/drawing/2014/main" id="{6B7886CA-0896-EDDE-3E5F-89CB13462D00}"/>
              </a:ext>
            </a:extLst>
          </p:cNvPr>
          <p:cNvPicPr>
            <a:picLocks noChangeAspect="1"/>
          </p:cNvPicPr>
          <p:nvPr/>
        </p:nvPicPr>
        <p:blipFill>
          <a:blip r:embed="rId3"/>
          <a:srcRect r="32110"/>
          <a:stretch>
            <a:fillRect/>
          </a:stretch>
        </p:blipFill>
        <p:spPr>
          <a:xfrm>
            <a:off x="1" y="4145639"/>
            <a:ext cx="6210734" cy="2576021"/>
          </a:xfrm>
          <a:prstGeom prst="rect">
            <a:avLst/>
          </a:prstGeom>
        </p:spPr>
      </p:pic>
      <p:sp>
        <p:nvSpPr>
          <p:cNvPr id="7" name="תיבת טקסט 6">
            <a:extLst>
              <a:ext uri="{FF2B5EF4-FFF2-40B4-BE49-F238E27FC236}">
                <a16:creationId xmlns:a16="http://schemas.microsoft.com/office/drawing/2014/main" id="{22A4F80D-6950-9499-E8AE-A2593F9A9771}"/>
              </a:ext>
            </a:extLst>
          </p:cNvPr>
          <p:cNvSpPr txBox="1"/>
          <p:nvPr/>
        </p:nvSpPr>
        <p:spPr>
          <a:xfrm>
            <a:off x="6634349" y="951749"/>
            <a:ext cx="5735782" cy="2585323"/>
          </a:xfrm>
          <a:prstGeom prst="rect">
            <a:avLst/>
          </a:prstGeom>
          <a:noFill/>
        </p:spPr>
        <p:txBody>
          <a:bodyPr wrap="square" rtlCol="1">
            <a:spAutoFit/>
          </a:bodyPr>
          <a:lstStyle/>
          <a:p>
            <a:pPr algn="l" rtl="0"/>
            <a:r>
              <a:rPr lang="en-US" u="sng" dirty="0"/>
              <a:t>Approximate usage per month:</a:t>
            </a:r>
            <a:br>
              <a:rPr lang="en-US" u="sng" dirty="0"/>
            </a:br>
            <a:endParaRPr lang="en-US" u="sng" dirty="0"/>
          </a:p>
          <a:p>
            <a:pPr marL="285750" indent="-285750" algn="l" rtl="0">
              <a:buFont typeface="Arial" panose="020B0604020202020204" pitchFamily="34" charset="0"/>
              <a:buChar char="•"/>
            </a:pPr>
            <a:r>
              <a:rPr lang="en-US" dirty="0"/>
              <a:t>Amazon Simple Storage Service (S3) – $0.18</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AWS IoT –$0.18</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DynamoDB - $0.24</a:t>
            </a:r>
          </a:p>
          <a:p>
            <a:pPr algn="l" rtl="0"/>
            <a:endParaRPr lang="en-US" dirty="0"/>
          </a:p>
          <a:p>
            <a:pPr marL="285750" indent="-285750" algn="l" rtl="0">
              <a:buFont typeface="Arial" panose="020B0604020202020204" pitchFamily="34" charset="0"/>
              <a:buChar char="•"/>
            </a:pPr>
            <a:endParaRPr lang="he-IL" dirty="0"/>
          </a:p>
        </p:txBody>
      </p:sp>
      <p:pic>
        <p:nvPicPr>
          <p:cNvPr id="13" name="תמונה 12">
            <a:extLst>
              <a:ext uri="{FF2B5EF4-FFF2-40B4-BE49-F238E27FC236}">
                <a16:creationId xmlns:a16="http://schemas.microsoft.com/office/drawing/2014/main" id="{B8C883EA-40C2-1EAF-78C0-913434D40249}"/>
              </a:ext>
            </a:extLst>
          </p:cNvPr>
          <p:cNvPicPr>
            <a:picLocks noChangeAspect="1"/>
          </p:cNvPicPr>
          <p:nvPr/>
        </p:nvPicPr>
        <p:blipFill>
          <a:blip r:embed="rId4"/>
          <a:srcRect r="3694"/>
          <a:stretch>
            <a:fillRect/>
          </a:stretch>
        </p:blipFill>
        <p:spPr>
          <a:xfrm>
            <a:off x="6210735" y="4083733"/>
            <a:ext cx="5981265" cy="2774267"/>
          </a:xfrm>
          <a:prstGeom prst="rect">
            <a:avLst/>
          </a:prstGeom>
        </p:spPr>
      </p:pic>
    </p:spTree>
    <p:extLst>
      <p:ext uri="{BB962C8B-B14F-4D97-AF65-F5344CB8AC3E}">
        <p14:creationId xmlns:p14="http://schemas.microsoft.com/office/powerpoint/2010/main" val="2181525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1ABB3C-5C65-1067-6157-0CB694BF9FF5}"/>
            </a:ext>
          </a:extLst>
        </p:cNvPr>
        <p:cNvGrpSpPr/>
        <p:nvPr/>
      </p:nvGrpSpPr>
      <p:grpSpPr>
        <a:xfrm>
          <a:off x="0" y="0"/>
          <a:ext cx="0" cy="0"/>
          <a:chOff x="0" y="0"/>
          <a:chExt cx="0" cy="0"/>
        </a:xfrm>
      </p:grpSpPr>
      <p:sp useBgFill="1">
        <p:nvSpPr>
          <p:cNvPr id="1037"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 pile of one hundred US banknotes with president portraits. Cash of  hundred dollar bills, dollar background image with high resolution 12774604  Stock Photo at Vecteezy">
            <a:extLst>
              <a:ext uri="{FF2B5EF4-FFF2-40B4-BE49-F238E27FC236}">
                <a16:creationId xmlns:a16="http://schemas.microsoft.com/office/drawing/2014/main" id="{ABF15214-CB26-27AA-3E6D-106F282B0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588" b="-1"/>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8"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מלבן 3">
            <a:extLst>
              <a:ext uri="{FF2B5EF4-FFF2-40B4-BE49-F238E27FC236}">
                <a16:creationId xmlns:a16="http://schemas.microsoft.com/office/drawing/2014/main" id="{2380935F-FD70-43CB-B79E-93A581688DA0}"/>
              </a:ext>
            </a:extLst>
          </p:cNvPr>
          <p:cNvSpPr/>
          <p:nvPr/>
        </p:nvSpPr>
        <p:spPr>
          <a:xfrm>
            <a:off x="292039" y="280624"/>
            <a:ext cx="4636221" cy="1899912"/>
          </a:xfrm>
          <a:prstGeom prst="rect">
            <a:avLst/>
          </a:prstGeom>
        </p:spPr>
        <p:txBody>
          <a:bodyPr lIns="91440" tIns="45720" rIns="91440" bIns="45720">
            <a:normAutofit/>
          </a:bodyPr>
          <a:lstStyle/>
          <a:p>
            <a:pPr algn="l" rtl="0">
              <a:spcAft>
                <a:spcPts val="600"/>
              </a:spcAft>
            </a:pPr>
            <a:r>
              <a:rPr lang="en-US" sz="4000" b="0" cap="none" spc="0" dirty="0">
                <a:ln w="0"/>
                <a:effectLst>
                  <a:outerShdw blurRad="38100" dist="19050" dir="2700000" algn="tl" rotWithShape="0">
                    <a:schemeClr val="dk1">
                      <a:alpha val="40000"/>
                    </a:schemeClr>
                  </a:outerShdw>
                </a:effectLst>
              </a:rPr>
              <a:t>Project Cost – Total Cost (2 plants)</a:t>
            </a:r>
            <a:endParaRPr lang="he-IL" sz="4000" b="0" cap="none" spc="0" dirty="0">
              <a:ln w="0"/>
              <a:effectLst>
                <a:outerShdw blurRad="38100" dist="19050" dir="2700000" algn="tl" rotWithShape="0">
                  <a:schemeClr val="dk1">
                    <a:alpha val="40000"/>
                  </a:schemeClr>
                </a:outerShdw>
              </a:effectLst>
            </a:endParaRPr>
          </a:p>
        </p:txBody>
      </p:sp>
      <p:sp>
        <p:nvSpPr>
          <p:cNvPr id="7" name="תיבת טקסט 6">
            <a:extLst>
              <a:ext uri="{FF2B5EF4-FFF2-40B4-BE49-F238E27FC236}">
                <a16:creationId xmlns:a16="http://schemas.microsoft.com/office/drawing/2014/main" id="{C5547473-DA75-0CD4-86E9-6CF7C6C2049F}"/>
              </a:ext>
            </a:extLst>
          </p:cNvPr>
          <p:cNvSpPr txBox="1"/>
          <p:nvPr/>
        </p:nvSpPr>
        <p:spPr>
          <a:xfrm>
            <a:off x="147545" y="1733557"/>
            <a:ext cx="4412580" cy="3099700"/>
          </a:xfrm>
          <a:prstGeom prst="rect">
            <a:avLst/>
          </a:prstGeom>
        </p:spPr>
        <p:txBody>
          <a:bodyPr rtlCol="1">
            <a:normAutofit/>
          </a:bodyPr>
          <a:lstStyle/>
          <a:p>
            <a:pPr marL="285750" indent="-285750" algn="l" rtl="0">
              <a:spcAft>
                <a:spcPts val="600"/>
              </a:spcAft>
              <a:buFont typeface="Arial" panose="020B0604020202020204" pitchFamily="34" charset="0"/>
              <a:buChar char="•"/>
            </a:pPr>
            <a:r>
              <a:rPr lang="en-US" sz="2000" dirty="0"/>
              <a:t>Components - $14.53</a:t>
            </a:r>
          </a:p>
          <a:p>
            <a:pPr marL="285750" indent="-285750" algn="l" rtl="0">
              <a:spcAft>
                <a:spcPts val="600"/>
              </a:spcAft>
              <a:buFont typeface="Arial" panose="020B0604020202020204" pitchFamily="34" charset="0"/>
              <a:buChar char="•"/>
            </a:pPr>
            <a:endParaRPr lang="en-US" sz="2000" dirty="0"/>
          </a:p>
          <a:p>
            <a:pPr marL="285750" indent="-285750" algn="l" rtl="0">
              <a:spcAft>
                <a:spcPts val="600"/>
              </a:spcAft>
              <a:buFont typeface="Arial" panose="020B0604020202020204" pitchFamily="34" charset="0"/>
              <a:buChar char="•"/>
            </a:pPr>
            <a:r>
              <a:rPr lang="en-US" sz="2000" dirty="0"/>
              <a:t>AWS Services (per month) – $0.6</a:t>
            </a:r>
          </a:p>
          <a:p>
            <a:pPr marL="285750" indent="-285750" algn="l" rtl="0">
              <a:spcAft>
                <a:spcPts val="600"/>
              </a:spcAft>
              <a:buFont typeface="Arial" panose="020B0604020202020204" pitchFamily="34" charset="0"/>
              <a:buChar char="•"/>
            </a:pPr>
            <a:endParaRPr lang="en-US" sz="2000" dirty="0"/>
          </a:p>
          <a:p>
            <a:pPr marL="285750" indent="-285750" algn="l" rtl="0">
              <a:spcAft>
                <a:spcPts val="600"/>
              </a:spcAft>
              <a:buFont typeface="Arial" panose="020B0604020202020204" pitchFamily="34" charset="0"/>
              <a:buChar char="•"/>
            </a:pPr>
            <a:r>
              <a:rPr lang="en-US" sz="2000" b="1" dirty="0"/>
              <a:t>Total - $15.13</a:t>
            </a:r>
          </a:p>
          <a:p>
            <a:pPr algn="l" rtl="0">
              <a:spcAft>
                <a:spcPts val="600"/>
              </a:spcAft>
            </a:pPr>
            <a:endParaRPr lang="en-US" sz="2000" dirty="0"/>
          </a:p>
          <a:p>
            <a:pPr algn="l" rtl="0">
              <a:spcAft>
                <a:spcPts val="600"/>
              </a:spcAft>
            </a:pPr>
            <a:r>
              <a:rPr lang="en-US" sz="1600" dirty="0"/>
              <a:t>* 3.15 ILS  = 1 USD (11/01/2026)</a:t>
            </a:r>
            <a:endParaRPr lang="he-IL" sz="1600" dirty="0"/>
          </a:p>
        </p:txBody>
      </p:sp>
    </p:spTree>
    <p:extLst>
      <p:ext uri="{BB962C8B-B14F-4D97-AF65-F5344CB8AC3E}">
        <p14:creationId xmlns:p14="http://schemas.microsoft.com/office/powerpoint/2010/main" val="3537541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BE8"/>
        </a:solidFill>
        <a:effectLst/>
      </p:bgPr>
    </p:bg>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A0EEFF74-17BF-C8F2-27E5-C430F1E62129}"/>
              </a:ext>
            </a:extLst>
          </p:cNvPr>
          <p:cNvSpPr/>
          <p:nvPr/>
        </p:nvSpPr>
        <p:spPr>
          <a:xfrm>
            <a:off x="4562150" y="322365"/>
            <a:ext cx="306769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Summary</a:t>
            </a:r>
            <a:endParaRPr lang="he-IL" sz="5400" b="0" cap="none" spc="0" dirty="0">
              <a:ln w="0"/>
              <a:solidFill>
                <a:schemeClr val="tx1"/>
              </a:solidFill>
              <a:effectLst>
                <a:outerShdw blurRad="38100" dist="19050" dir="2700000" algn="tl" rotWithShape="0">
                  <a:schemeClr val="dk1">
                    <a:alpha val="40000"/>
                  </a:schemeClr>
                </a:outerShdw>
              </a:effectLst>
            </a:endParaRPr>
          </a:p>
        </p:txBody>
      </p:sp>
      <p:pic>
        <p:nvPicPr>
          <p:cNvPr id="4" name="תמונה 3" descr="תמונה שמכילה ציור, אומנות קליפיפם, אומנות ילדים, איור&#10;&#10;תוכן בינה מלאכותית גנרטיבית עשוי להיות שגוי.">
            <a:extLst>
              <a:ext uri="{FF2B5EF4-FFF2-40B4-BE49-F238E27FC236}">
                <a16:creationId xmlns:a16="http://schemas.microsoft.com/office/drawing/2014/main" id="{43EC3582-44AE-6CEE-6435-262F12035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076" y="106135"/>
            <a:ext cx="2766581" cy="1580903"/>
          </a:xfrm>
          <a:prstGeom prst="rect">
            <a:avLst/>
          </a:prstGeom>
        </p:spPr>
      </p:pic>
      <p:pic>
        <p:nvPicPr>
          <p:cNvPr id="6" name="תמונה 5" descr="תמונה שמכילה גופן, טיפוגרפיה, כתב יד, קליגרפיה&#10;&#10;תוכן בינה מלאכותית גנרטיבית עשוי להיות שגוי.">
            <a:extLst>
              <a:ext uri="{FF2B5EF4-FFF2-40B4-BE49-F238E27FC236}">
                <a16:creationId xmlns:a16="http://schemas.microsoft.com/office/drawing/2014/main" id="{B4289F44-101A-07DA-8FA9-EE537FE78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47" y="0"/>
            <a:ext cx="1793174" cy="1793174"/>
          </a:xfrm>
          <a:prstGeom prst="rect">
            <a:avLst/>
          </a:prstGeom>
        </p:spPr>
      </p:pic>
      <p:sp>
        <p:nvSpPr>
          <p:cNvPr id="7" name="תיבת טקסט 6">
            <a:extLst>
              <a:ext uri="{FF2B5EF4-FFF2-40B4-BE49-F238E27FC236}">
                <a16:creationId xmlns:a16="http://schemas.microsoft.com/office/drawing/2014/main" id="{7CD7778F-ABAC-E8F9-9CAC-C41F3F8BD1B7}"/>
              </a:ext>
            </a:extLst>
          </p:cNvPr>
          <p:cNvSpPr txBox="1"/>
          <p:nvPr/>
        </p:nvSpPr>
        <p:spPr>
          <a:xfrm>
            <a:off x="109847" y="1997839"/>
            <a:ext cx="11566567" cy="3170099"/>
          </a:xfrm>
          <a:prstGeom prst="rect">
            <a:avLst/>
          </a:prstGeom>
          <a:noFill/>
        </p:spPr>
        <p:txBody>
          <a:bodyPr wrap="square" rtlCol="1">
            <a:spAutoFit/>
          </a:bodyPr>
          <a:lstStyle/>
          <a:p>
            <a:pPr marL="285750" indent="-285750" algn="l" rtl="0">
              <a:buFont typeface="Arial" panose="020B0604020202020204" pitchFamily="34" charset="0"/>
              <a:buChar char="•"/>
            </a:pPr>
            <a:r>
              <a:rPr lang="en-US" sz="2000" dirty="0"/>
              <a:t>Designed and implemented an IoT-based smart irrigation monitoring system using ESP32</a:t>
            </a:r>
          </a:p>
          <a:p>
            <a:pPr marL="285750" indent="-285750" algn="l" rtl="0">
              <a:buFont typeface="Arial" panose="020B0604020202020204" pitchFamily="34" charset="0"/>
              <a:buChar char="•"/>
            </a:pPr>
            <a:endParaRPr lang="en-US" sz="2000" dirty="0"/>
          </a:p>
          <a:p>
            <a:pPr marL="285750" indent="-285750" algn="l" rtl="0">
              <a:buFont typeface="Arial" panose="020B0604020202020204" pitchFamily="34" charset="0"/>
              <a:buChar char="•"/>
            </a:pPr>
            <a:r>
              <a:rPr lang="en-US" sz="2000" dirty="0"/>
              <a:t>Enabled local decision making with offline indication and cloud-based monitoring</a:t>
            </a:r>
          </a:p>
          <a:p>
            <a:pPr marL="285750" indent="-285750" algn="l" rtl="0">
              <a:buFont typeface="Arial" panose="020B0604020202020204" pitchFamily="34" charset="0"/>
              <a:buChar char="•"/>
            </a:pPr>
            <a:endParaRPr lang="en-US" sz="2000" dirty="0"/>
          </a:p>
          <a:p>
            <a:pPr marL="285750" indent="-285750" algn="l" rtl="0">
              <a:buFont typeface="Arial" panose="020B0604020202020204" pitchFamily="34" charset="0"/>
              <a:buChar char="•"/>
            </a:pPr>
            <a:r>
              <a:rPr lang="en-US" sz="2000" dirty="0"/>
              <a:t>Implemented secure data ingestion, visualization, user notification and data analysis using AWS IoT, S3, CloudFront AWS Lambda, DynamoDB, Grafana, </a:t>
            </a:r>
            <a:r>
              <a:rPr lang="en-US" sz="2000" dirty="0" err="1"/>
              <a:t>QuestDB</a:t>
            </a:r>
            <a:r>
              <a:rPr lang="en-US" sz="2000" dirty="0"/>
              <a:t> and Telegram</a:t>
            </a:r>
          </a:p>
          <a:p>
            <a:pPr marL="285750" indent="-285750" algn="l" rtl="0">
              <a:buFont typeface="Arial" panose="020B0604020202020204" pitchFamily="34" charset="0"/>
              <a:buChar char="•"/>
            </a:pPr>
            <a:endParaRPr lang="en-US" sz="2000" dirty="0"/>
          </a:p>
          <a:p>
            <a:pPr marL="285750" indent="-285750" algn="l" rtl="0">
              <a:buFont typeface="Arial" panose="020B0604020202020204" pitchFamily="34" charset="0"/>
              <a:buChar char="•"/>
            </a:pPr>
            <a:r>
              <a:rPr lang="en-US" sz="2000" dirty="0"/>
              <a:t>Demonstrated system scalability by supporting multiple plants with independent data pipelines</a:t>
            </a:r>
          </a:p>
          <a:p>
            <a:pPr marL="285750" indent="-285750" algn="l" rtl="0">
              <a:buFont typeface="Arial" panose="020B0604020202020204" pitchFamily="34" charset="0"/>
              <a:buChar char="•"/>
            </a:pPr>
            <a:endParaRPr lang="en-US" sz="2000" dirty="0"/>
          </a:p>
          <a:p>
            <a:pPr marL="285750" indent="-285750" algn="l" rtl="0">
              <a:buFont typeface="Arial" panose="020B0604020202020204" pitchFamily="34" charset="0"/>
              <a:buChar char="•"/>
            </a:pPr>
            <a:r>
              <a:rPr lang="en-US" sz="2000" dirty="0"/>
              <a:t>Combined low hardware cost with minimal cloud expenses, suitable for home and small-scale use</a:t>
            </a:r>
            <a:endParaRPr lang="he-IL" sz="2000" dirty="0"/>
          </a:p>
        </p:txBody>
      </p:sp>
    </p:spTree>
    <p:extLst>
      <p:ext uri="{BB962C8B-B14F-4D97-AF65-F5344CB8AC3E}">
        <p14:creationId xmlns:p14="http://schemas.microsoft.com/office/powerpoint/2010/main" val="1855645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7D3B21-98F1-A708-51A3-781EC7064871}"/>
              </a:ext>
            </a:extLst>
          </p:cNvPr>
          <p:cNvSpPr/>
          <p:nvPr/>
        </p:nvSpPr>
        <p:spPr>
          <a:xfrm>
            <a:off x="4311216" y="83127"/>
            <a:ext cx="356956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References</a:t>
            </a:r>
            <a:endParaRPr lang="he-IL" sz="5400" b="0"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C56EC8C2-67CA-5402-77FE-BCE3D61F8ACD}"/>
              </a:ext>
            </a:extLst>
          </p:cNvPr>
          <p:cNvSpPr txBox="1"/>
          <p:nvPr/>
        </p:nvSpPr>
        <p:spPr>
          <a:xfrm>
            <a:off x="303294" y="1006457"/>
            <a:ext cx="8015844" cy="2308324"/>
          </a:xfrm>
          <a:prstGeom prst="rect">
            <a:avLst/>
          </a:prstGeom>
          <a:noFill/>
        </p:spPr>
        <p:txBody>
          <a:bodyPr wrap="square" rtlCol="1">
            <a:spAutoFit/>
          </a:bodyPr>
          <a:lstStyle/>
          <a:p>
            <a:pPr marL="342900" indent="-342900" algn="l" rtl="0">
              <a:buFont typeface="+mj-lt"/>
              <a:buAutoNum type="arabicPeriod"/>
            </a:pPr>
            <a:r>
              <a:rPr lang="en-US" dirty="0"/>
              <a:t>Kaur, G., Upadhyaya, P., &amp; Chawla, P. (2023). Comparative analysis of IoT-based controlled environment and uncontrolled environment plant growth monitoring system for hydroponic indoor vertical farm. </a:t>
            </a:r>
            <a:r>
              <a:rPr lang="en-US" i="1" dirty="0"/>
              <a:t>Environmental Research</a:t>
            </a:r>
            <a:r>
              <a:rPr lang="en-US" dirty="0"/>
              <a:t>, </a:t>
            </a:r>
            <a:r>
              <a:rPr lang="en-US" i="1" dirty="0"/>
              <a:t>222</a:t>
            </a:r>
            <a:r>
              <a:rPr lang="en-US" dirty="0"/>
              <a:t>, Article 115313. </a:t>
            </a:r>
            <a:r>
              <a:rPr lang="en-US" dirty="0">
                <a:hlinkClick r:id="rId2"/>
              </a:rPr>
              <a:t>https://doi.org/10.1016/j.envres.2023.115313</a:t>
            </a:r>
            <a:endParaRPr lang="en-US" dirty="0"/>
          </a:p>
          <a:p>
            <a:pPr marL="342900" indent="-342900" algn="l" rtl="0">
              <a:buFont typeface="+mj-lt"/>
              <a:buAutoNum type="arabicPeriod"/>
            </a:pPr>
            <a:r>
              <a:rPr lang="en-US" dirty="0">
                <a:hlinkClick r:id="rId3"/>
              </a:rPr>
              <a:t>https://he.aliexpress.com</a:t>
            </a:r>
            <a:endParaRPr lang="en-US" dirty="0"/>
          </a:p>
          <a:p>
            <a:pPr marL="342900" indent="-342900" algn="l" rtl="0">
              <a:buFont typeface="+mj-lt"/>
              <a:buAutoNum type="arabicPeriod"/>
            </a:pPr>
            <a:r>
              <a:rPr lang="en-US" dirty="0"/>
              <a:t>https://www.google.com/finance/</a:t>
            </a:r>
          </a:p>
          <a:p>
            <a:pPr marL="342900" indent="-342900" algn="l" rtl="0">
              <a:buFont typeface="+mj-lt"/>
              <a:buAutoNum type="arabicPeriod"/>
            </a:pPr>
            <a:endParaRPr lang="he-IL" dirty="0"/>
          </a:p>
        </p:txBody>
      </p:sp>
    </p:spTree>
    <p:extLst>
      <p:ext uri="{BB962C8B-B14F-4D97-AF65-F5344CB8AC3E}">
        <p14:creationId xmlns:p14="http://schemas.microsoft.com/office/powerpoint/2010/main" val="3827499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BE8"/>
        </a:solidFill>
        <a:effectLst/>
      </p:bgPr>
    </p:bg>
    <p:spTree>
      <p:nvGrpSpPr>
        <p:cNvPr id="1" name="">
          <a:extLst>
            <a:ext uri="{FF2B5EF4-FFF2-40B4-BE49-F238E27FC236}">
              <a16:creationId xmlns:a16="http://schemas.microsoft.com/office/drawing/2014/main" id="{B078B6B0-5EFB-C27F-6807-8D02250590A4}"/>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2944729F-2BD6-2EAB-A0D3-E315455ED0B8}"/>
              </a:ext>
            </a:extLst>
          </p:cNvPr>
          <p:cNvSpPr/>
          <p:nvPr/>
        </p:nvSpPr>
        <p:spPr>
          <a:xfrm>
            <a:off x="1739070" y="2516826"/>
            <a:ext cx="8713860"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Thank You For Listening</a:t>
            </a:r>
            <a:endParaRPr lang="he-IL" sz="6600" b="0" cap="none" spc="0" dirty="0">
              <a:ln w="0"/>
              <a:solidFill>
                <a:schemeClr val="tx1"/>
              </a:solidFill>
              <a:effectLst>
                <a:outerShdw blurRad="38100" dist="19050" dir="2700000" algn="tl" rotWithShape="0">
                  <a:schemeClr val="dk1">
                    <a:alpha val="40000"/>
                  </a:schemeClr>
                </a:outerShdw>
              </a:effectLst>
            </a:endParaRPr>
          </a:p>
        </p:txBody>
      </p:sp>
      <p:pic>
        <p:nvPicPr>
          <p:cNvPr id="4" name="תמונה 3" descr="תמונה שמכילה ציור, אומנות קליפיפם, אומנות ילדים, איור&#10;&#10;תוכן בינה מלאכותית גנרטיבית עשוי להיות שגוי.">
            <a:extLst>
              <a:ext uri="{FF2B5EF4-FFF2-40B4-BE49-F238E27FC236}">
                <a16:creationId xmlns:a16="http://schemas.microsoft.com/office/drawing/2014/main" id="{F0FDCAB5-6245-EFB0-8D06-43285937B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76" y="106135"/>
            <a:ext cx="2766581" cy="1580903"/>
          </a:xfrm>
          <a:prstGeom prst="rect">
            <a:avLst/>
          </a:prstGeom>
        </p:spPr>
      </p:pic>
      <p:pic>
        <p:nvPicPr>
          <p:cNvPr id="6" name="תמונה 5" descr="תמונה שמכילה גופן, טיפוגרפיה, כתב יד, קליגרפיה&#10;&#10;תוכן בינה מלאכותית גנרטיבית עשוי להיות שגוי.">
            <a:extLst>
              <a:ext uri="{FF2B5EF4-FFF2-40B4-BE49-F238E27FC236}">
                <a16:creationId xmlns:a16="http://schemas.microsoft.com/office/drawing/2014/main" id="{34984063-7314-DBF0-36FB-F59A5EED6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7" y="0"/>
            <a:ext cx="1793174" cy="1793174"/>
          </a:xfrm>
          <a:prstGeom prst="rect">
            <a:avLst/>
          </a:prstGeom>
        </p:spPr>
      </p:pic>
    </p:spTree>
    <p:extLst>
      <p:ext uri="{BB962C8B-B14F-4D97-AF65-F5344CB8AC3E}">
        <p14:creationId xmlns:p14="http://schemas.microsoft.com/office/powerpoint/2010/main" val="2322935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BE8"/>
        </a:solidFill>
        <a:effectLst/>
      </p:bgPr>
    </p:bg>
    <p:spTree>
      <p:nvGrpSpPr>
        <p:cNvPr id="1" name="">
          <a:extLst>
            <a:ext uri="{FF2B5EF4-FFF2-40B4-BE49-F238E27FC236}">
              <a16:creationId xmlns:a16="http://schemas.microsoft.com/office/drawing/2014/main" id="{EFD4059B-38C4-35F2-5573-0380C884A7D9}"/>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7E39080C-9579-6C23-7663-A1BCDC3CAD72}"/>
              </a:ext>
            </a:extLst>
          </p:cNvPr>
          <p:cNvSpPr/>
          <p:nvPr/>
        </p:nvSpPr>
        <p:spPr>
          <a:xfrm>
            <a:off x="5171708" y="2576202"/>
            <a:ext cx="1848583"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Q&amp;A</a:t>
            </a:r>
            <a:endParaRPr lang="he-IL" sz="6600" b="0" cap="none" spc="0" dirty="0">
              <a:ln w="0"/>
              <a:solidFill>
                <a:schemeClr val="tx1"/>
              </a:solidFill>
              <a:effectLst>
                <a:outerShdw blurRad="38100" dist="19050" dir="2700000" algn="tl" rotWithShape="0">
                  <a:schemeClr val="dk1">
                    <a:alpha val="40000"/>
                  </a:schemeClr>
                </a:outerShdw>
              </a:effectLst>
            </a:endParaRPr>
          </a:p>
        </p:txBody>
      </p:sp>
      <p:pic>
        <p:nvPicPr>
          <p:cNvPr id="4" name="תמונה 3" descr="תמונה שמכילה ציור, אומנות קליפיפם, אומנות ילדים, איור&#10;&#10;תוכן בינה מלאכותית גנרטיבית עשוי להיות שגוי.">
            <a:extLst>
              <a:ext uri="{FF2B5EF4-FFF2-40B4-BE49-F238E27FC236}">
                <a16:creationId xmlns:a16="http://schemas.microsoft.com/office/drawing/2014/main" id="{6F009043-EBD2-4E55-FD4C-0DD9D28EB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76" y="106135"/>
            <a:ext cx="2766581" cy="1580903"/>
          </a:xfrm>
          <a:prstGeom prst="rect">
            <a:avLst/>
          </a:prstGeom>
        </p:spPr>
      </p:pic>
      <p:pic>
        <p:nvPicPr>
          <p:cNvPr id="6" name="תמונה 5" descr="תמונה שמכילה גופן, טיפוגרפיה, כתב יד, קליגרפיה&#10;&#10;תוכן בינה מלאכותית גנרטיבית עשוי להיות שגוי.">
            <a:extLst>
              <a:ext uri="{FF2B5EF4-FFF2-40B4-BE49-F238E27FC236}">
                <a16:creationId xmlns:a16="http://schemas.microsoft.com/office/drawing/2014/main" id="{11EF95A6-F7ED-F980-B9DD-A39A45807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7" y="0"/>
            <a:ext cx="1793174" cy="1793174"/>
          </a:xfrm>
          <a:prstGeom prst="rect">
            <a:avLst/>
          </a:prstGeom>
        </p:spPr>
      </p:pic>
    </p:spTree>
    <p:extLst>
      <p:ext uri="{BB962C8B-B14F-4D97-AF65-F5344CB8AC3E}">
        <p14:creationId xmlns:p14="http://schemas.microsoft.com/office/powerpoint/2010/main" val="178653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D6C77A5F-4871-FDD6-B88E-8C55580B2BE5}"/>
              </a:ext>
            </a:extLst>
          </p:cNvPr>
          <p:cNvSpPr/>
          <p:nvPr/>
        </p:nvSpPr>
        <p:spPr>
          <a:xfrm>
            <a:off x="5412862" y="665653"/>
            <a:ext cx="5999129" cy="3566160"/>
          </a:xfrm>
          <a:prstGeom prst="rect">
            <a:avLst/>
          </a:prstGeom>
        </p:spPr>
        <p:txBody>
          <a:bodyPr lIns="91440" tIns="45720" rIns="91440" bIns="45720" anchor="b">
            <a:normAutofit/>
          </a:bodyPr>
          <a:lstStyle/>
          <a:p>
            <a:pPr algn="l">
              <a:spcAft>
                <a:spcPts val="600"/>
              </a:spcAft>
            </a:pPr>
            <a:r>
              <a:rPr lang="en-US" sz="5400" dirty="0">
                <a:ln w="0"/>
                <a:effectLst>
                  <a:outerShdw blurRad="38100" dist="19050" dir="2700000" algn="tl" rotWithShape="0">
                    <a:schemeClr val="dk1">
                      <a:alpha val="40000"/>
                    </a:schemeClr>
                  </a:outerShdw>
                </a:effectLst>
              </a:rPr>
              <a:t>Literature Review</a:t>
            </a:r>
            <a:endParaRPr lang="he-IL" sz="5400" b="0" cap="none" spc="0" dirty="0">
              <a:ln w="0"/>
              <a:effectLst>
                <a:outerShdw blurRad="38100" dist="19050" dir="2700000" algn="tl" rotWithShape="0">
                  <a:schemeClr val="dk1">
                    <a:alpha val="40000"/>
                  </a:schemeClr>
                </a:outerShdw>
              </a:effectLst>
            </a:endParaRPr>
          </a:p>
        </p:txBody>
      </p:sp>
      <p:pic>
        <p:nvPicPr>
          <p:cNvPr id="3" name="תמונה 2" descr="תמונה שמכילה צמח, עציץ פרחים, צמח בית, קרמי&#10;&#10;תוכן בינה מלאכותית גנרטיבית עשוי להיות שגוי.">
            <a:extLst>
              <a:ext uri="{FF2B5EF4-FFF2-40B4-BE49-F238E27FC236}">
                <a16:creationId xmlns:a16="http://schemas.microsoft.com/office/drawing/2014/main" id="{AA017BD3-8304-4519-7301-5299A05DA8C0}"/>
              </a:ext>
            </a:extLst>
          </p:cNvPr>
          <p:cNvPicPr>
            <a:picLocks noChangeAspect="1"/>
          </p:cNvPicPr>
          <p:nvPr/>
        </p:nvPicPr>
        <p:blipFill>
          <a:blip r:embed="rId3"/>
          <a:srcRect r="2" b="9074"/>
          <a:stretch>
            <a:fillRect/>
          </a:stretch>
        </p:blipFill>
        <p:spPr>
          <a:xfrm>
            <a:off x="0" y="10"/>
            <a:ext cx="5297761"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11284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תמונה 2" descr="תמונה שמכילה טקסט, צילום מסך, דף אינטרנט, אתר&#10;&#10;תוכן בינה מלאכותית גנרטיבית עשוי להיות שגוי.">
            <a:extLst>
              <a:ext uri="{FF2B5EF4-FFF2-40B4-BE49-F238E27FC236}">
                <a16:creationId xmlns:a16="http://schemas.microsoft.com/office/drawing/2014/main" id="{4A543A0E-FEB2-E6C1-DA31-352F29D2EFA7}"/>
              </a:ext>
            </a:extLst>
          </p:cNvPr>
          <p:cNvPicPr>
            <a:picLocks noChangeAspect="1"/>
          </p:cNvPicPr>
          <p:nvPr/>
        </p:nvPicPr>
        <p:blipFill>
          <a:blip r:embed="rId3"/>
          <a:stretch>
            <a:fillRect/>
          </a:stretch>
        </p:blipFill>
        <p:spPr>
          <a:xfrm>
            <a:off x="228600" y="300514"/>
            <a:ext cx="11658600" cy="4809171"/>
          </a:xfrm>
          <a:prstGeom prst="rect">
            <a:avLst/>
          </a:prstGeom>
        </p:spPr>
      </p:pic>
    </p:spTree>
    <p:extLst>
      <p:ext uri="{BB962C8B-B14F-4D97-AF65-F5344CB8AC3E}">
        <p14:creationId xmlns:p14="http://schemas.microsoft.com/office/powerpoint/2010/main" val="220633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מלבן 5">
            <a:extLst>
              <a:ext uri="{FF2B5EF4-FFF2-40B4-BE49-F238E27FC236}">
                <a16:creationId xmlns:a16="http://schemas.microsoft.com/office/drawing/2014/main" id="{C5718BDB-8B5F-0439-A56D-5BE7F3F37583}"/>
              </a:ext>
            </a:extLst>
          </p:cNvPr>
          <p:cNvSpPr/>
          <p:nvPr/>
        </p:nvSpPr>
        <p:spPr>
          <a:xfrm>
            <a:off x="699714" y="353160"/>
            <a:ext cx="7091300" cy="898581"/>
          </a:xfrm>
          <a:prstGeom prst="rect">
            <a:avLst/>
          </a:prstGeom>
        </p:spPr>
        <p:txBody>
          <a:bodyPr lIns="91440" tIns="45720" rIns="91440" bIns="45720" anchor="ctr">
            <a:normAutofit/>
          </a:bodyPr>
          <a:lstStyle/>
          <a:p>
            <a:pPr algn="l">
              <a:spcAft>
                <a:spcPts val="600"/>
              </a:spcAft>
            </a:pPr>
            <a:r>
              <a:rPr lang="en-US" sz="4000" b="0" cap="none" spc="0">
                <a:ln w="0"/>
                <a:solidFill>
                  <a:srgbClr val="FFFFFF"/>
                </a:solidFill>
                <a:effectLst>
                  <a:outerShdw blurRad="38100" dist="19050" dir="2700000" algn="tl" rotWithShape="0">
                    <a:schemeClr val="dk1">
                      <a:alpha val="40000"/>
                    </a:schemeClr>
                  </a:outerShdw>
                </a:effectLst>
              </a:rPr>
              <a:t>Automated vs Manual</a:t>
            </a:r>
            <a:endParaRPr lang="he-IL" sz="4000" b="0" cap="none" spc="0">
              <a:ln w="0"/>
              <a:solidFill>
                <a:srgbClr val="FFFFFF"/>
              </a:solidFill>
              <a:effectLst>
                <a:outerShdw blurRad="38100" dist="19050" dir="2700000" algn="tl" rotWithShape="0">
                  <a:schemeClr val="dk1">
                    <a:alpha val="40000"/>
                  </a:schemeClr>
                </a:outerShdw>
              </a:effectLst>
            </a:endParaRPr>
          </a:p>
        </p:txBody>
      </p:sp>
      <p:pic>
        <p:nvPicPr>
          <p:cNvPr id="18" name="תמונה 17" descr="תמונה שמכילה תרשים, טקסט, תוכנית, צילום מסך&#10;&#10;תוכן בינה מלאכותית גנרטיבית עשוי להיות שגוי.">
            <a:extLst>
              <a:ext uri="{FF2B5EF4-FFF2-40B4-BE49-F238E27FC236}">
                <a16:creationId xmlns:a16="http://schemas.microsoft.com/office/drawing/2014/main" id="{4044BD09-3BF4-E75F-C532-39014D803212}"/>
              </a:ext>
            </a:extLst>
          </p:cNvPr>
          <p:cNvPicPr>
            <a:picLocks noChangeAspect="1"/>
          </p:cNvPicPr>
          <p:nvPr/>
        </p:nvPicPr>
        <p:blipFill>
          <a:blip r:embed="rId3"/>
          <a:stretch>
            <a:fillRect/>
          </a:stretch>
        </p:blipFill>
        <p:spPr>
          <a:xfrm>
            <a:off x="699714" y="1923740"/>
            <a:ext cx="5131088" cy="2937547"/>
          </a:xfrm>
          <a:prstGeom prst="rect">
            <a:avLst/>
          </a:prstGeom>
        </p:spPr>
      </p:pic>
      <p:pic>
        <p:nvPicPr>
          <p:cNvPr id="3" name="תמונה 2" descr="תמונה שמכילה טקסט, צילום מסך, תרשים, עיצוב&#10;&#10;תוכן בינה מלאכותית גנרטיבית עשוי להיות שגוי.">
            <a:extLst>
              <a:ext uri="{FF2B5EF4-FFF2-40B4-BE49-F238E27FC236}">
                <a16:creationId xmlns:a16="http://schemas.microsoft.com/office/drawing/2014/main" id="{9AE3D444-B3FC-8F29-C6CA-38EF5EE62939}"/>
              </a:ext>
            </a:extLst>
          </p:cNvPr>
          <p:cNvPicPr>
            <a:picLocks noChangeAspect="1"/>
          </p:cNvPicPr>
          <p:nvPr/>
        </p:nvPicPr>
        <p:blipFill>
          <a:blip r:embed="rId4"/>
          <a:srcRect t="2136" r="-2" b="-2"/>
          <a:stretch>
            <a:fillRect/>
          </a:stretch>
        </p:blipFill>
        <p:spPr>
          <a:xfrm>
            <a:off x="6329131" y="1709140"/>
            <a:ext cx="5131087" cy="3439719"/>
          </a:xfrm>
          <a:prstGeom prst="rect">
            <a:avLst/>
          </a:prstGeom>
        </p:spPr>
      </p:pic>
      <p:sp>
        <p:nvSpPr>
          <p:cNvPr id="2" name="תיבת טקסט 1">
            <a:extLst>
              <a:ext uri="{FF2B5EF4-FFF2-40B4-BE49-F238E27FC236}">
                <a16:creationId xmlns:a16="http://schemas.microsoft.com/office/drawing/2014/main" id="{FFDD3128-0C63-9861-40C9-1808814655F0}"/>
              </a:ext>
            </a:extLst>
          </p:cNvPr>
          <p:cNvSpPr txBox="1"/>
          <p:nvPr/>
        </p:nvSpPr>
        <p:spPr>
          <a:xfrm>
            <a:off x="6802372" y="5050088"/>
            <a:ext cx="4916385" cy="646331"/>
          </a:xfrm>
          <a:prstGeom prst="rect">
            <a:avLst/>
          </a:prstGeom>
          <a:noFill/>
        </p:spPr>
        <p:txBody>
          <a:bodyPr wrap="square" rtlCol="1">
            <a:spAutoFit/>
          </a:bodyPr>
          <a:lstStyle/>
          <a:p>
            <a:pPr marL="285750" indent="-285750" algn="l" rtl="0">
              <a:buFont typeface="Arial" panose="020B0604020202020204" pitchFamily="34" charset="0"/>
              <a:buChar char="•"/>
            </a:pPr>
            <a:r>
              <a:rPr lang="en-US" dirty="0"/>
              <a:t>Passive components for monitoring the data</a:t>
            </a:r>
          </a:p>
          <a:p>
            <a:pPr marL="285750" indent="-285750" algn="l" rtl="0">
              <a:buFont typeface="Arial" panose="020B0604020202020204" pitchFamily="34" charset="0"/>
              <a:buChar char="•"/>
            </a:pPr>
            <a:r>
              <a:rPr lang="en-US" dirty="0"/>
              <a:t>Done by the Grower</a:t>
            </a:r>
          </a:p>
        </p:txBody>
      </p:sp>
      <p:sp>
        <p:nvSpPr>
          <p:cNvPr id="4" name="תיבת טקסט 3">
            <a:extLst>
              <a:ext uri="{FF2B5EF4-FFF2-40B4-BE49-F238E27FC236}">
                <a16:creationId xmlns:a16="http://schemas.microsoft.com/office/drawing/2014/main" id="{64606692-997F-7C54-5C7C-539D1F681255}"/>
              </a:ext>
            </a:extLst>
          </p:cNvPr>
          <p:cNvSpPr txBox="1"/>
          <p:nvPr/>
        </p:nvSpPr>
        <p:spPr>
          <a:xfrm>
            <a:off x="56978" y="5050088"/>
            <a:ext cx="6272151" cy="923330"/>
          </a:xfrm>
          <a:prstGeom prst="rect">
            <a:avLst/>
          </a:prstGeom>
          <a:noFill/>
        </p:spPr>
        <p:txBody>
          <a:bodyPr wrap="square" rtlCol="1">
            <a:spAutoFit/>
          </a:bodyPr>
          <a:lstStyle/>
          <a:p>
            <a:pPr marL="285750" indent="-285750" algn="l" rtl="0">
              <a:buFont typeface="Arial" panose="020B0604020202020204" pitchFamily="34" charset="0"/>
              <a:buChar char="•"/>
            </a:pPr>
            <a:r>
              <a:rPr lang="en-US" dirty="0"/>
              <a:t>Active components – Arduino Mega and Raspberry Pi</a:t>
            </a:r>
          </a:p>
          <a:p>
            <a:pPr marL="285750" indent="-285750" algn="l" rtl="0">
              <a:buFont typeface="Arial" panose="020B0604020202020204" pitchFamily="34" charset="0"/>
              <a:buChar char="•"/>
            </a:pPr>
            <a:r>
              <a:rPr lang="en-US" dirty="0"/>
              <a:t>Contain Cameras, Flow sensors, Gas Sensors and Water-level sensors</a:t>
            </a:r>
          </a:p>
        </p:txBody>
      </p:sp>
    </p:spTree>
    <p:extLst>
      <p:ext uri="{BB962C8B-B14F-4D97-AF65-F5344CB8AC3E}">
        <p14:creationId xmlns:p14="http://schemas.microsoft.com/office/powerpoint/2010/main" val="139504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תיבת טקסט 2">
            <a:extLst>
              <a:ext uri="{FF2B5EF4-FFF2-40B4-BE49-F238E27FC236}">
                <a16:creationId xmlns:a16="http://schemas.microsoft.com/office/drawing/2014/main" id="{9CCF002D-719A-64F0-92A7-571B4DB6C1C4}"/>
              </a:ext>
            </a:extLst>
          </p:cNvPr>
          <p:cNvSpPr txBox="1"/>
          <p:nvPr/>
        </p:nvSpPr>
        <p:spPr>
          <a:xfrm>
            <a:off x="699714" y="353160"/>
            <a:ext cx="7091300" cy="898581"/>
          </a:xfrm>
          <a:prstGeom prst="rect">
            <a:avLst/>
          </a:prstGeom>
        </p:spPr>
        <p:txBody>
          <a:bodyPr anchor="ctr">
            <a:normAutofit/>
          </a:bodyPr>
          <a:lstStyle/>
          <a:p>
            <a:pPr algn="l">
              <a:spcAft>
                <a:spcPts val="600"/>
              </a:spcAft>
            </a:pPr>
            <a:r>
              <a:rPr lang="en-US" sz="4000">
                <a:ln w="0"/>
                <a:solidFill>
                  <a:srgbClr val="FFFFFF"/>
                </a:solidFill>
                <a:effectLst>
                  <a:outerShdw blurRad="38100" dist="19050" dir="2700000" algn="tl" rotWithShape="0">
                    <a:schemeClr val="dk1">
                      <a:alpha val="40000"/>
                    </a:schemeClr>
                  </a:outerShdw>
                </a:effectLst>
              </a:rPr>
              <a:t>Automated vs Manual</a:t>
            </a:r>
            <a:endParaRPr lang="he-IL" sz="4000">
              <a:ln w="0"/>
              <a:solidFill>
                <a:srgbClr val="FFFFFF"/>
              </a:solidFill>
              <a:effectLst>
                <a:outerShdw blurRad="38100" dist="19050" dir="2700000" algn="tl" rotWithShape="0">
                  <a:schemeClr val="dk1">
                    <a:alpha val="40000"/>
                  </a:schemeClr>
                </a:outerShdw>
              </a:effectLst>
            </a:endParaRPr>
          </a:p>
        </p:txBody>
      </p:sp>
      <p:pic>
        <p:nvPicPr>
          <p:cNvPr id="7" name="תמונה 6" descr="תמונה שמכילה טקסט, קו, תרשים, עלילה&#10;&#10;תוכן בינה מלאכותית גנרטיבית עשוי להיות שגוי.">
            <a:extLst>
              <a:ext uri="{FF2B5EF4-FFF2-40B4-BE49-F238E27FC236}">
                <a16:creationId xmlns:a16="http://schemas.microsoft.com/office/drawing/2014/main" id="{4DE0EA0E-C11C-ADFF-C1D8-85436D3E0044}"/>
              </a:ext>
            </a:extLst>
          </p:cNvPr>
          <p:cNvPicPr>
            <a:picLocks noChangeAspect="1"/>
          </p:cNvPicPr>
          <p:nvPr/>
        </p:nvPicPr>
        <p:blipFill>
          <a:blip r:embed="rId3"/>
          <a:stretch>
            <a:fillRect/>
          </a:stretch>
        </p:blipFill>
        <p:spPr>
          <a:xfrm>
            <a:off x="1415720" y="2181426"/>
            <a:ext cx="4431115" cy="3997637"/>
          </a:xfrm>
          <a:prstGeom prst="rect">
            <a:avLst/>
          </a:prstGeom>
        </p:spPr>
      </p:pic>
      <p:pic>
        <p:nvPicPr>
          <p:cNvPr id="9" name="תמונה 8" descr="תמונה שמכילה טקסט, קו, תרשים, עלילה&#10;&#10;תוכן בינה מלאכותית גנרטיבית עשוי להיות שגוי.">
            <a:extLst>
              <a:ext uri="{FF2B5EF4-FFF2-40B4-BE49-F238E27FC236}">
                <a16:creationId xmlns:a16="http://schemas.microsoft.com/office/drawing/2014/main" id="{6BA8FEA3-55F8-03F1-E54E-BA337E5957A0}"/>
              </a:ext>
            </a:extLst>
          </p:cNvPr>
          <p:cNvPicPr>
            <a:picLocks noChangeAspect="1"/>
          </p:cNvPicPr>
          <p:nvPr/>
        </p:nvPicPr>
        <p:blipFill>
          <a:blip r:embed="rId4"/>
          <a:stretch>
            <a:fillRect/>
          </a:stretch>
        </p:blipFill>
        <p:spPr>
          <a:xfrm>
            <a:off x="6345165" y="2217815"/>
            <a:ext cx="4359081" cy="3997831"/>
          </a:xfrm>
          <a:prstGeom prst="rect">
            <a:avLst/>
          </a:prstGeom>
        </p:spPr>
      </p:pic>
    </p:spTree>
    <p:extLst>
      <p:ext uri="{BB962C8B-B14F-4D97-AF65-F5344CB8AC3E}">
        <p14:creationId xmlns:p14="http://schemas.microsoft.com/office/powerpoint/2010/main" val="1032782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descr="תמונה שמכילה טקסט, גופן, צילום מסך, לוגו&#10;&#10;תוכן בינה מלאכותית גנרטיבית עשוי להיות שגוי.">
            <a:extLst>
              <a:ext uri="{FF2B5EF4-FFF2-40B4-BE49-F238E27FC236}">
                <a16:creationId xmlns:a16="http://schemas.microsoft.com/office/drawing/2014/main" id="{DC80543A-9953-D273-0545-705B81AA1700}"/>
              </a:ext>
            </a:extLst>
          </p:cNvPr>
          <p:cNvPicPr>
            <a:picLocks noChangeAspect="1"/>
          </p:cNvPicPr>
          <p:nvPr/>
        </p:nvPicPr>
        <p:blipFill>
          <a:blip r:embed="rId3"/>
          <a:stretch>
            <a:fillRect/>
          </a:stretch>
        </p:blipFill>
        <p:spPr>
          <a:xfrm>
            <a:off x="894482" y="901338"/>
            <a:ext cx="3886524" cy="3931919"/>
          </a:xfrm>
          <a:prstGeom prst="rect">
            <a:avLst/>
          </a:prstGeom>
        </p:spPr>
      </p:pic>
      <p:pic>
        <p:nvPicPr>
          <p:cNvPr id="5" name="גרפיקה 4" descr="העברה עם מילוי מלא">
            <a:extLst>
              <a:ext uri="{FF2B5EF4-FFF2-40B4-BE49-F238E27FC236}">
                <a16:creationId xmlns:a16="http://schemas.microsoft.com/office/drawing/2014/main" id="{A8C79319-9C69-FB2E-721E-5F3B88B3E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2183" y="1658983"/>
            <a:ext cx="2151017" cy="3043646"/>
          </a:xfrm>
          <a:prstGeom prst="rect">
            <a:avLst/>
          </a:prstGeom>
        </p:spPr>
      </p:pic>
      <p:pic>
        <p:nvPicPr>
          <p:cNvPr id="6" name="תמונה 5">
            <a:extLst>
              <a:ext uri="{FF2B5EF4-FFF2-40B4-BE49-F238E27FC236}">
                <a16:creationId xmlns:a16="http://schemas.microsoft.com/office/drawing/2014/main" id="{8D2FD37C-DC2B-3311-F1A6-23AB353170C3}"/>
              </a:ext>
            </a:extLst>
          </p:cNvPr>
          <p:cNvPicPr>
            <a:picLocks noChangeAspect="1"/>
          </p:cNvPicPr>
          <p:nvPr/>
        </p:nvPicPr>
        <p:blipFill>
          <a:blip r:embed="rId6"/>
          <a:stretch>
            <a:fillRect/>
          </a:stretch>
        </p:blipFill>
        <p:spPr>
          <a:xfrm>
            <a:off x="7245531" y="3180806"/>
            <a:ext cx="4762500" cy="3660213"/>
          </a:xfrm>
          <a:prstGeom prst="rect">
            <a:avLst/>
          </a:prstGeom>
        </p:spPr>
      </p:pic>
      <p:pic>
        <p:nvPicPr>
          <p:cNvPr id="7" name="תמונה 6">
            <a:extLst>
              <a:ext uri="{FF2B5EF4-FFF2-40B4-BE49-F238E27FC236}">
                <a16:creationId xmlns:a16="http://schemas.microsoft.com/office/drawing/2014/main" id="{7091791A-C1CE-C60B-F4F8-946C4F6E3AA2}"/>
              </a:ext>
            </a:extLst>
          </p:cNvPr>
          <p:cNvPicPr>
            <a:picLocks noChangeAspect="1"/>
          </p:cNvPicPr>
          <p:nvPr/>
        </p:nvPicPr>
        <p:blipFill>
          <a:blip r:embed="rId7"/>
          <a:stretch>
            <a:fillRect/>
          </a:stretch>
        </p:blipFill>
        <p:spPr>
          <a:xfrm>
            <a:off x="8362237" y="1959792"/>
            <a:ext cx="2529087" cy="591363"/>
          </a:xfrm>
          <a:prstGeom prst="rect">
            <a:avLst/>
          </a:prstGeom>
        </p:spPr>
      </p:pic>
      <p:pic>
        <p:nvPicPr>
          <p:cNvPr id="8" name="תמונה 7">
            <a:extLst>
              <a:ext uri="{FF2B5EF4-FFF2-40B4-BE49-F238E27FC236}">
                <a16:creationId xmlns:a16="http://schemas.microsoft.com/office/drawing/2014/main" id="{54DD36A9-799D-0464-EA0D-5544759241D7}"/>
              </a:ext>
            </a:extLst>
          </p:cNvPr>
          <p:cNvPicPr>
            <a:picLocks noChangeAspect="1"/>
          </p:cNvPicPr>
          <p:nvPr/>
        </p:nvPicPr>
        <p:blipFill>
          <a:blip r:embed="rId8"/>
          <a:stretch>
            <a:fillRect/>
          </a:stretch>
        </p:blipFill>
        <p:spPr>
          <a:xfrm>
            <a:off x="8007531" y="2551155"/>
            <a:ext cx="2978331" cy="1477753"/>
          </a:xfrm>
          <a:prstGeom prst="rect">
            <a:avLst/>
          </a:prstGeom>
        </p:spPr>
      </p:pic>
      <p:pic>
        <p:nvPicPr>
          <p:cNvPr id="9" name="תמונה 8">
            <a:extLst>
              <a:ext uri="{FF2B5EF4-FFF2-40B4-BE49-F238E27FC236}">
                <a16:creationId xmlns:a16="http://schemas.microsoft.com/office/drawing/2014/main" id="{8EDB31FC-9D2C-F782-1112-EBEC57BFB2F3}"/>
              </a:ext>
            </a:extLst>
          </p:cNvPr>
          <p:cNvPicPr>
            <a:picLocks noChangeAspect="1"/>
          </p:cNvPicPr>
          <p:nvPr/>
        </p:nvPicPr>
        <p:blipFill>
          <a:blip r:embed="rId9"/>
          <a:stretch>
            <a:fillRect/>
          </a:stretch>
        </p:blipFill>
        <p:spPr>
          <a:xfrm>
            <a:off x="8914477" y="319119"/>
            <a:ext cx="1164437" cy="1164437"/>
          </a:xfrm>
          <a:prstGeom prst="rect">
            <a:avLst/>
          </a:prstGeom>
        </p:spPr>
      </p:pic>
    </p:spTree>
    <p:extLst>
      <p:ext uri="{BB962C8B-B14F-4D97-AF65-F5344CB8AC3E}">
        <p14:creationId xmlns:p14="http://schemas.microsoft.com/office/powerpoint/2010/main" val="546843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AECCAF66-F042-0F38-1927-9808A908C3BE}"/>
              </a:ext>
            </a:extLst>
          </p:cNvPr>
          <p:cNvSpPr/>
          <p:nvPr/>
        </p:nvSpPr>
        <p:spPr>
          <a:xfrm>
            <a:off x="838200" y="556996"/>
            <a:ext cx="4166597" cy="3344266"/>
          </a:xfrm>
          <a:prstGeom prst="rect">
            <a:avLst/>
          </a:prstGeom>
        </p:spPr>
        <p:txBody>
          <a:bodyPr lIns="91440" tIns="45720" rIns="91440" bIns="45720">
            <a:normAutofit/>
            <a:scene3d>
              <a:camera prst="orthographicFront"/>
              <a:lightRig rig="harsh" dir="t"/>
            </a:scene3d>
            <a:sp3d extrusionH="57150" prstMaterial="matte">
              <a:bevelT w="63500" h="12700" prst="angle"/>
              <a:contourClr>
                <a:schemeClr val="bg1">
                  <a:lumMod val="65000"/>
                </a:schemeClr>
              </a:contourClr>
            </a:sp3d>
          </a:bodyPr>
          <a:lstStyle/>
          <a:p>
            <a:pPr algn="l">
              <a:spcAft>
                <a:spcPts val="600"/>
              </a:spcAft>
            </a:pPr>
            <a:r>
              <a:rPr lang="en-US" sz="5200" b="1" dirty="0">
                <a:ln/>
              </a:rPr>
              <a:t>System Components</a:t>
            </a:r>
            <a:endParaRPr lang="he-IL" sz="5200" b="1" dirty="0">
              <a:ln/>
            </a:endParaRPr>
          </a:p>
        </p:txBody>
      </p:sp>
      <p:grpSp>
        <p:nvGrpSpPr>
          <p:cNvPr id="18" name="קבוצה 17">
            <a:extLst>
              <a:ext uri="{FF2B5EF4-FFF2-40B4-BE49-F238E27FC236}">
                <a16:creationId xmlns:a16="http://schemas.microsoft.com/office/drawing/2014/main" id="{CFE0EBC9-8ECA-E561-5496-75F33CC13195}"/>
              </a:ext>
            </a:extLst>
          </p:cNvPr>
          <p:cNvGrpSpPr/>
          <p:nvPr/>
        </p:nvGrpSpPr>
        <p:grpSpPr>
          <a:xfrm>
            <a:off x="9900897" y="4066861"/>
            <a:ext cx="2032444" cy="2227974"/>
            <a:chOff x="2242709" y="2391333"/>
            <a:chExt cx="2103219" cy="2148720"/>
          </a:xfrm>
        </p:grpSpPr>
        <p:pic>
          <p:nvPicPr>
            <p:cNvPr id="5" name="Picture 2" descr="Amazon.com: DIYmall ESP32 DEVKIT ESP32-S3 Development Board 36Pins ESP32  ESP-32S 2.4GHz WiFi+BT BLE Dual-core Dev Module CP2102 for Arduino DOIT  ESP32-WROOM-32 : Industrial &amp; Scientific">
              <a:extLst>
                <a:ext uri="{FF2B5EF4-FFF2-40B4-BE49-F238E27FC236}">
                  <a16:creationId xmlns:a16="http://schemas.microsoft.com/office/drawing/2014/main" id="{DB88191D-410D-7643-09B2-0968152479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5482" y="2391333"/>
              <a:ext cx="1897674" cy="1897674"/>
            </a:xfrm>
            <a:prstGeom prst="rect">
              <a:avLst/>
            </a:prstGeom>
            <a:noFill/>
            <a:extLst>
              <a:ext uri="{909E8E84-426E-40DD-AFC4-6F175D3DCCD1}">
                <a14:hiddenFill xmlns:a14="http://schemas.microsoft.com/office/drawing/2010/main">
                  <a:solidFill>
                    <a:srgbClr val="FFFFFF"/>
                  </a:solidFill>
                </a14:hiddenFill>
              </a:ext>
            </a:extLst>
          </p:spPr>
        </p:pic>
        <p:sp>
          <p:nvSpPr>
            <p:cNvPr id="6" name="תיבת טקסט 5">
              <a:extLst>
                <a:ext uri="{FF2B5EF4-FFF2-40B4-BE49-F238E27FC236}">
                  <a16:creationId xmlns:a16="http://schemas.microsoft.com/office/drawing/2014/main" id="{D0853B89-2454-B14A-A20D-76A9994660CD}"/>
                </a:ext>
              </a:extLst>
            </p:cNvPr>
            <p:cNvSpPr txBox="1"/>
            <p:nvPr/>
          </p:nvSpPr>
          <p:spPr>
            <a:xfrm>
              <a:off x="2242709" y="4030875"/>
              <a:ext cx="2103219" cy="509178"/>
            </a:xfrm>
            <a:prstGeom prst="rect">
              <a:avLst/>
            </a:prstGeom>
          </p:spPr>
          <p:txBody>
            <a:bodyPr rtlCol="1" anchor="t">
              <a:noAutofit/>
            </a:bodyPr>
            <a:lstStyle/>
            <a:p>
              <a:pPr algn="ctr" defTabSz="1251996" rtl="0">
                <a:lnSpc>
                  <a:spcPct val="90000"/>
                </a:lnSpc>
                <a:spcAft>
                  <a:spcPts val="822"/>
                </a:spcAft>
              </a:pPr>
              <a:r>
                <a:rPr lang="en-US" dirty="0">
                  <a:solidFill>
                    <a:schemeClr val="tx1">
                      <a:lumMod val="65000"/>
                      <a:lumOff val="35000"/>
                    </a:schemeClr>
                  </a:solidFill>
                </a:rPr>
                <a:t>ESP32 – Microcontroller </a:t>
              </a:r>
              <a:endParaRPr lang="en-US" sz="1400" dirty="0">
                <a:solidFill>
                  <a:schemeClr val="tx1">
                    <a:lumMod val="65000"/>
                    <a:lumOff val="35000"/>
                  </a:schemeClr>
                </a:solidFill>
              </a:endParaRPr>
            </a:p>
          </p:txBody>
        </p:sp>
      </p:grpSp>
      <p:grpSp>
        <p:nvGrpSpPr>
          <p:cNvPr id="11" name="קבוצה 10">
            <a:extLst>
              <a:ext uri="{FF2B5EF4-FFF2-40B4-BE49-F238E27FC236}">
                <a16:creationId xmlns:a16="http://schemas.microsoft.com/office/drawing/2014/main" id="{0DBC3E93-68ED-BBF0-9A1E-4733D6593C76}"/>
              </a:ext>
            </a:extLst>
          </p:cNvPr>
          <p:cNvGrpSpPr/>
          <p:nvPr/>
        </p:nvGrpSpPr>
        <p:grpSpPr>
          <a:xfrm>
            <a:off x="8699079" y="558195"/>
            <a:ext cx="3309228" cy="3125713"/>
            <a:chOff x="7926515" y="2473825"/>
            <a:chExt cx="1912441" cy="1683503"/>
          </a:xfrm>
        </p:grpSpPr>
        <p:pic>
          <p:nvPicPr>
            <p:cNvPr id="8" name="Picture 8" descr="Capacitive Soil Moisture Sensor V2.0 – QuartzComponents">
              <a:extLst>
                <a:ext uri="{FF2B5EF4-FFF2-40B4-BE49-F238E27FC236}">
                  <a16:creationId xmlns:a16="http://schemas.microsoft.com/office/drawing/2014/main" id="{4F8D12F7-4569-0A64-0608-C36F49AE29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917" b="25120"/>
            <a:stretch>
              <a:fillRect/>
            </a:stretch>
          </p:blipFill>
          <p:spPr bwMode="auto">
            <a:xfrm>
              <a:off x="7926515" y="2473825"/>
              <a:ext cx="1912441" cy="1204129"/>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6741B93A-7265-07DC-97FE-28DBF87A1527}"/>
                </a:ext>
              </a:extLst>
            </p:cNvPr>
            <p:cNvSpPr txBox="1"/>
            <p:nvPr/>
          </p:nvSpPr>
          <p:spPr>
            <a:xfrm>
              <a:off x="7991330" y="3748399"/>
              <a:ext cx="1782810" cy="408929"/>
            </a:xfrm>
            <a:prstGeom prst="rect">
              <a:avLst/>
            </a:prstGeom>
            <a:noFill/>
          </p:spPr>
          <p:txBody>
            <a:bodyPr wrap="square">
              <a:spAutoFit/>
            </a:bodyPr>
            <a:lstStyle/>
            <a:p>
              <a:pPr algn="ctr" defTabSz="1251996" rtl="0">
                <a:lnSpc>
                  <a:spcPct val="90000"/>
                </a:lnSpc>
                <a:spcAft>
                  <a:spcPts val="822"/>
                </a:spcAft>
              </a:pPr>
              <a:r>
                <a:rPr lang="en-US" sz="2400" dirty="0">
                  <a:solidFill>
                    <a:schemeClr val="tx1">
                      <a:lumMod val="65000"/>
                      <a:lumOff val="35000"/>
                    </a:schemeClr>
                  </a:solidFill>
                </a:rPr>
                <a:t>Capacitive Soil Moisture Sensor v2.0</a:t>
              </a:r>
            </a:p>
          </p:txBody>
        </p:sp>
      </p:grpSp>
      <p:grpSp>
        <p:nvGrpSpPr>
          <p:cNvPr id="16" name="קבוצה 15">
            <a:extLst>
              <a:ext uri="{FF2B5EF4-FFF2-40B4-BE49-F238E27FC236}">
                <a16:creationId xmlns:a16="http://schemas.microsoft.com/office/drawing/2014/main" id="{D3C2A65A-A6A3-4D23-2035-8821121724A5}"/>
              </a:ext>
            </a:extLst>
          </p:cNvPr>
          <p:cNvGrpSpPr/>
          <p:nvPr/>
        </p:nvGrpSpPr>
        <p:grpSpPr>
          <a:xfrm>
            <a:off x="5214229" y="552741"/>
            <a:ext cx="3275418" cy="3344119"/>
            <a:chOff x="5044389" y="2372516"/>
            <a:chExt cx="2103219" cy="2001258"/>
          </a:xfrm>
        </p:grpSpPr>
        <p:pic>
          <p:nvPicPr>
            <p:cNvPr id="7" name="Picture 6" descr="‪5. DHT22 - Digital Temperature and Humidity Sensor‬‏">
              <a:extLst>
                <a:ext uri="{FF2B5EF4-FFF2-40B4-BE49-F238E27FC236}">
                  <a16:creationId xmlns:a16="http://schemas.microsoft.com/office/drawing/2014/main" id="{E805BF63-24FC-A2E2-33F9-8A2CA6A4E64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44389" y="2372516"/>
              <a:ext cx="2103219" cy="1521647"/>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7C5D7A1D-A173-C212-988F-CFCA8D3A9E95}"/>
                </a:ext>
              </a:extLst>
            </p:cNvPr>
            <p:cNvSpPr txBox="1"/>
            <p:nvPr/>
          </p:nvSpPr>
          <p:spPr>
            <a:xfrm>
              <a:off x="5044390" y="3864596"/>
              <a:ext cx="2103218" cy="509178"/>
            </a:xfrm>
            <a:prstGeom prst="rect">
              <a:avLst/>
            </a:prstGeom>
            <a:noFill/>
          </p:spPr>
          <p:txBody>
            <a:bodyPr wrap="square">
              <a:spAutoFit/>
            </a:bodyPr>
            <a:lstStyle/>
            <a:p>
              <a:pPr algn="ctr" defTabSz="2032254" rtl="0">
                <a:lnSpc>
                  <a:spcPct val="90000"/>
                </a:lnSpc>
                <a:spcAft>
                  <a:spcPts val="1334"/>
                </a:spcAft>
              </a:pPr>
              <a:r>
                <a:rPr lang="en-US" sz="2540" kern="1200" dirty="0">
                  <a:solidFill>
                    <a:schemeClr val="tx1">
                      <a:lumMod val="65000"/>
                      <a:lumOff val="35000"/>
                    </a:schemeClr>
                  </a:solidFill>
                  <a:latin typeface="+mn-lt"/>
                  <a:ea typeface="+mn-ea"/>
                  <a:cs typeface="+mn-cs"/>
                </a:rPr>
                <a:t>DHT22 – Temperature and  humidity sensor</a:t>
              </a:r>
              <a:endParaRPr lang="en-US" sz="2000" dirty="0">
                <a:solidFill>
                  <a:schemeClr val="tx1">
                    <a:lumMod val="65000"/>
                    <a:lumOff val="35000"/>
                  </a:schemeClr>
                </a:solidFill>
              </a:endParaRPr>
            </a:p>
          </p:txBody>
        </p:sp>
      </p:grpSp>
      <p:grpSp>
        <p:nvGrpSpPr>
          <p:cNvPr id="25" name="קבוצה 24">
            <a:extLst>
              <a:ext uri="{FF2B5EF4-FFF2-40B4-BE49-F238E27FC236}">
                <a16:creationId xmlns:a16="http://schemas.microsoft.com/office/drawing/2014/main" id="{446FB1D0-806C-8A84-4E72-F3CA9AEB314B}"/>
              </a:ext>
            </a:extLst>
          </p:cNvPr>
          <p:cNvGrpSpPr/>
          <p:nvPr/>
        </p:nvGrpSpPr>
        <p:grpSpPr>
          <a:xfrm>
            <a:off x="5496307" y="4071116"/>
            <a:ext cx="1544870" cy="2227974"/>
            <a:chOff x="2343150" y="4248342"/>
            <a:chExt cx="1210580" cy="1745869"/>
          </a:xfrm>
        </p:grpSpPr>
        <p:pic>
          <p:nvPicPr>
            <p:cNvPr id="23" name="תמונה 22">
              <a:extLst>
                <a:ext uri="{FF2B5EF4-FFF2-40B4-BE49-F238E27FC236}">
                  <a16:creationId xmlns:a16="http://schemas.microsoft.com/office/drawing/2014/main" id="{28F78477-2E80-2BDF-B1DA-C6B305430937}"/>
                </a:ext>
              </a:extLst>
            </p:cNvPr>
            <p:cNvPicPr>
              <a:picLocks noChangeAspect="1"/>
            </p:cNvPicPr>
            <p:nvPr/>
          </p:nvPicPr>
          <p:blipFill>
            <a:blip r:embed="rId6"/>
            <a:stretch>
              <a:fillRect/>
            </a:stretch>
          </p:blipFill>
          <p:spPr>
            <a:xfrm>
              <a:off x="2343150" y="4248342"/>
              <a:ext cx="1210580" cy="1375659"/>
            </a:xfrm>
            <a:prstGeom prst="rect">
              <a:avLst/>
            </a:prstGeom>
          </p:spPr>
        </p:pic>
        <p:sp>
          <p:nvSpPr>
            <p:cNvPr id="24" name="תיבת טקסט 23">
              <a:extLst>
                <a:ext uri="{FF2B5EF4-FFF2-40B4-BE49-F238E27FC236}">
                  <a16:creationId xmlns:a16="http://schemas.microsoft.com/office/drawing/2014/main" id="{0F091D14-9224-01A4-4F15-31D99DF008FA}"/>
                </a:ext>
              </a:extLst>
            </p:cNvPr>
            <p:cNvSpPr txBox="1"/>
            <p:nvPr/>
          </p:nvSpPr>
          <p:spPr>
            <a:xfrm>
              <a:off x="2629612" y="5633144"/>
              <a:ext cx="637655" cy="361067"/>
            </a:xfrm>
            <a:prstGeom prst="rect">
              <a:avLst/>
            </a:prstGeom>
          </p:spPr>
          <p:txBody>
            <a:bodyPr rtlCol="1" anchor="t">
              <a:noAutofit/>
            </a:bodyPr>
            <a:lstStyle/>
            <a:p>
              <a:pPr algn="ctr" defTabSz="1892899" rtl="0">
                <a:lnSpc>
                  <a:spcPct val="90000"/>
                </a:lnSpc>
                <a:spcAft>
                  <a:spcPts val="1242"/>
                </a:spcAft>
              </a:pPr>
              <a:r>
                <a:rPr lang="en-US" sz="2540" kern="1200">
                  <a:solidFill>
                    <a:schemeClr val="tx1">
                      <a:lumMod val="65000"/>
                      <a:lumOff val="35000"/>
                    </a:schemeClr>
                  </a:solidFill>
                  <a:latin typeface="+mn-lt"/>
                  <a:ea typeface="+mn-ea"/>
                  <a:cs typeface="+mn-cs"/>
                </a:rPr>
                <a:t>LED</a:t>
              </a:r>
              <a:endParaRPr lang="he-IL" sz="2000">
                <a:solidFill>
                  <a:schemeClr val="tx1">
                    <a:lumMod val="65000"/>
                    <a:lumOff val="35000"/>
                  </a:schemeClr>
                </a:solidFill>
              </a:endParaRPr>
            </a:p>
          </p:txBody>
        </p:sp>
      </p:grpSp>
      <p:grpSp>
        <p:nvGrpSpPr>
          <p:cNvPr id="30" name="קבוצה 29">
            <a:extLst>
              <a:ext uri="{FF2B5EF4-FFF2-40B4-BE49-F238E27FC236}">
                <a16:creationId xmlns:a16="http://schemas.microsoft.com/office/drawing/2014/main" id="{0C2E175D-D133-AE1E-8A70-35BDE54254FD}"/>
              </a:ext>
            </a:extLst>
          </p:cNvPr>
          <p:cNvGrpSpPr/>
          <p:nvPr/>
        </p:nvGrpSpPr>
        <p:grpSpPr>
          <a:xfrm>
            <a:off x="7682987" y="4068993"/>
            <a:ext cx="1819887" cy="2227973"/>
            <a:chOff x="518907" y="4243769"/>
            <a:chExt cx="1573753" cy="1926648"/>
          </a:xfrm>
        </p:grpSpPr>
        <p:pic>
          <p:nvPicPr>
            <p:cNvPr id="28" name="תמונה 27">
              <a:extLst>
                <a:ext uri="{FF2B5EF4-FFF2-40B4-BE49-F238E27FC236}">
                  <a16:creationId xmlns:a16="http://schemas.microsoft.com/office/drawing/2014/main" id="{0C77003A-1CA5-1E25-04E5-1A1FAAFEFB1E}"/>
                </a:ext>
              </a:extLst>
            </p:cNvPr>
            <p:cNvPicPr>
              <a:picLocks noChangeAspect="1"/>
            </p:cNvPicPr>
            <p:nvPr/>
          </p:nvPicPr>
          <p:blipFill>
            <a:blip r:embed="rId7"/>
            <a:srcRect t="12813" b="12542"/>
            <a:stretch>
              <a:fillRect/>
            </a:stretch>
          </p:blipFill>
          <p:spPr>
            <a:xfrm>
              <a:off x="518907" y="4243769"/>
              <a:ext cx="1573753" cy="1559820"/>
            </a:xfrm>
            <a:prstGeom prst="rect">
              <a:avLst/>
            </a:prstGeom>
          </p:spPr>
        </p:pic>
        <p:sp>
          <p:nvSpPr>
            <p:cNvPr id="29" name="תיבת טקסט 28">
              <a:extLst>
                <a:ext uri="{FF2B5EF4-FFF2-40B4-BE49-F238E27FC236}">
                  <a16:creationId xmlns:a16="http://schemas.microsoft.com/office/drawing/2014/main" id="{B249AC50-CB40-D0A2-EB95-040135858EE9}"/>
                </a:ext>
              </a:extLst>
            </p:cNvPr>
            <p:cNvSpPr txBox="1"/>
            <p:nvPr/>
          </p:nvSpPr>
          <p:spPr>
            <a:xfrm>
              <a:off x="538998" y="5809350"/>
              <a:ext cx="1533569" cy="361067"/>
            </a:xfrm>
            <a:prstGeom prst="rect">
              <a:avLst/>
            </a:prstGeom>
          </p:spPr>
          <p:txBody>
            <a:bodyPr rtlCol="1" anchor="t">
              <a:noAutofit/>
            </a:bodyPr>
            <a:lstStyle/>
            <a:p>
              <a:pPr algn="ctr" defTabSz="1714043" rtl="0">
                <a:lnSpc>
                  <a:spcPct val="90000"/>
                </a:lnSpc>
                <a:spcAft>
                  <a:spcPts val="1125"/>
                </a:spcAft>
              </a:pPr>
              <a:r>
                <a:rPr lang="en-US" sz="2300" kern="1200">
                  <a:solidFill>
                    <a:schemeClr val="tx1">
                      <a:lumMod val="65000"/>
                      <a:lumOff val="35000"/>
                    </a:schemeClr>
                  </a:solidFill>
                  <a:latin typeface="+mn-lt"/>
                  <a:ea typeface="+mn-ea"/>
                  <a:cs typeface="+mn-cs"/>
                </a:rPr>
                <a:t>Breadboard</a:t>
              </a:r>
              <a:endParaRPr lang="he-IL" sz="2000">
                <a:solidFill>
                  <a:schemeClr val="tx1">
                    <a:lumMod val="65000"/>
                    <a:lumOff val="35000"/>
                  </a:schemeClr>
                </a:solidFill>
              </a:endParaRPr>
            </a:p>
          </p:txBody>
        </p:sp>
      </p:grpSp>
      <p:pic>
        <p:nvPicPr>
          <p:cNvPr id="13" name="תמונה 12">
            <a:extLst>
              <a:ext uri="{FF2B5EF4-FFF2-40B4-BE49-F238E27FC236}">
                <a16:creationId xmlns:a16="http://schemas.microsoft.com/office/drawing/2014/main" id="{C32B65A0-1034-D824-983D-A3AF155EE360}"/>
              </a:ext>
            </a:extLst>
          </p:cNvPr>
          <p:cNvPicPr>
            <a:picLocks noChangeAspect="1"/>
          </p:cNvPicPr>
          <p:nvPr/>
        </p:nvPicPr>
        <p:blipFill>
          <a:blip r:embed="rId8"/>
          <a:srcRect l="21859" t="30091" r="15206"/>
          <a:stretch>
            <a:fillRect/>
          </a:stretch>
        </p:blipFill>
        <p:spPr>
          <a:xfrm>
            <a:off x="8900" y="2924661"/>
            <a:ext cx="4721289" cy="3933339"/>
          </a:xfrm>
          <a:prstGeom prst="rect">
            <a:avLst/>
          </a:prstGeom>
        </p:spPr>
      </p:pic>
    </p:spTree>
    <p:extLst>
      <p:ext uri="{BB962C8B-B14F-4D97-AF65-F5344CB8AC3E}">
        <p14:creationId xmlns:p14="http://schemas.microsoft.com/office/powerpoint/2010/main" val="32169498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2385</TotalTime>
  <Words>4144</Words>
  <Application>Microsoft Office PowerPoint</Application>
  <PresentationFormat>מסך רחב</PresentationFormat>
  <Paragraphs>362</Paragraphs>
  <Slides>39</Slides>
  <Notes>35</Notes>
  <HiddenSlides>0</HiddenSlides>
  <MMClips>1</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39</vt:i4>
      </vt:variant>
    </vt:vector>
  </HeadingPairs>
  <TitlesOfParts>
    <vt:vector size="43" baseType="lpstr">
      <vt:lpstr>Aptos</vt:lpstr>
      <vt:lpstr>Aptos Display</vt:lpstr>
      <vt:lpstr>Arial</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tal adoni</dc:creator>
  <cp:lastModifiedBy>omri aviram</cp:lastModifiedBy>
  <cp:revision>271</cp:revision>
  <dcterms:created xsi:type="dcterms:W3CDTF">2026-01-03T08:19:08Z</dcterms:created>
  <dcterms:modified xsi:type="dcterms:W3CDTF">2026-01-12T17:02:27Z</dcterms:modified>
</cp:coreProperties>
</file>